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87" r:id="rId6"/>
    <p:sldId id="259" r:id="rId7"/>
    <p:sldId id="270" r:id="rId8"/>
    <p:sldId id="290" r:id="rId9"/>
    <p:sldId id="274" r:id="rId10"/>
    <p:sldId id="291" r:id="rId11"/>
    <p:sldId id="283" r:id="rId12"/>
    <p:sldId id="286" r:id="rId13"/>
    <p:sldId id="265" r:id="rId14"/>
    <p:sldId id="284" r:id="rId15"/>
    <p:sldId id="289" r:id="rId16"/>
    <p:sldId id="262" r:id="rId17"/>
    <p:sldId id="281" r:id="rId18"/>
    <p:sldId id="263" r:id="rId19"/>
    <p:sldId id="26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FEEE8A-4FE8-4E08-7783-C5E8CE1FE4BA}" name="AUSTIN, NAKOMA" initials="AN" userId="S::naust005@odu.edu::e4a4b4e7-9edd-4ade-a041-ac77f2f8113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EF38F4-FFDA-48BE-9D6A-0B1327DD5EBF}" v="2" dt="2023-11-27T22:36:42.767"/>
    <p1510:client id="{29E8A231-AC5E-41BD-BBDE-A76C7AD3B3C8}" v="34" dt="2023-12-06T00:16:17.648"/>
    <p1510:client id="{35B40C14-C004-4E2C-88F3-80681FA6CF2D}" v="62" dt="2023-12-06T00:25:04.751"/>
    <p1510:client id="{564FB427-8F2E-4A8F-916B-179A60A5B257}" v="4" dt="2023-12-06T00:08:14.594"/>
    <p1510:client id="{5BD411C6-071A-43CC-8AC0-9F4FD0D112BF}" v="3" dt="2023-12-06T00:15:25.456"/>
    <p1510:client id="{6FA39AB8-E1DB-4A68-ABC9-4D856C89954C}" v="520" dt="2023-12-06T01:51:42.539"/>
    <p1510:client id="{9264AFD8-C557-45B3-96B6-C8755F431190}" v="1151" dt="2023-12-06T19:17:15.794"/>
    <p1510:client id="{A53E5349-E5E8-45DD-BB7F-8DD3B4C290EF}" v="24" dt="2023-12-06T01:19:42.806"/>
    <p1510:client id="{BD3B4EC4-A098-4EEF-89EC-867C31064D3D}" v="2" dt="2023-12-06T00:20:59.106"/>
    <p1510:client id="{C03E7E3A-A5FC-4D96-99F5-8AAB2FCB6B8F}" v="2" dt="2023-12-06T00:18:47.754"/>
    <p1510:client id="{C5869E84-4B68-4C53-81F7-9C5280D2F0B4}" v="34" dt="2023-12-06T01:28:38.094"/>
    <p1510:client id="{CD76FB4F-9F50-4FCA-829D-E0AB7FC4F54A}" v="150" dt="2023-12-06T01:49:32.5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24345-913D-4B6E-B8C1-D7CF07959241}"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9707D-808E-46A0-B931-724B1A92C72D}" type="slidenum">
              <a:rPr lang="en-US" smtClean="0"/>
              <a:t>‹#›</a:t>
            </a:fld>
            <a:endParaRPr lang="en-US"/>
          </a:p>
        </p:txBody>
      </p:sp>
    </p:spTree>
    <p:extLst>
      <p:ext uri="{BB962C8B-B14F-4D97-AF65-F5344CB8AC3E}">
        <p14:creationId xmlns:p14="http://schemas.microsoft.com/office/powerpoint/2010/main" val="3540205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Change Title</a:t>
            </a:r>
          </a:p>
          <a:p>
            <a:endParaRPr lang="en-US">
              <a:cs typeface="Calibri"/>
            </a:endParaRPr>
          </a:p>
        </p:txBody>
      </p:sp>
      <p:sp>
        <p:nvSpPr>
          <p:cNvPr id="4" name="Slide Number Placeholder 3"/>
          <p:cNvSpPr>
            <a:spLocks noGrp="1"/>
          </p:cNvSpPr>
          <p:nvPr>
            <p:ph type="sldNum" sz="quarter" idx="5"/>
          </p:nvPr>
        </p:nvSpPr>
        <p:spPr/>
        <p:txBody>
          <a:bodyPr/>
          <a:lstStyle/>
          <a:p>
            <a:fld id="{BC39707D-808E-46A0-B931-724B1A92C72D}" type="slidenum">
              <a:rPr lang="en-US" smtClean="0"/>
              <a:t>2</a:t>
            </a:fld>
            <a:endParaRPr lang="en-US"/>
          </a:p>
        </p:txBody>
      </p:sp>
    </p:spTree>
    <p:extLst>
      <p:ext uri="{BB962C8B-B14F-4D97-AF65-F5344CB8AC3E}">
        <p14:creationId xmlns:p14="http://schemas.microsoft.com/office/powerpoint/2010/main" val="2040506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Jonas/Raio </a:t>
            </a:r>
          </a:p>
          <a:p>
            <a:r>
              <a:rPr lang="en-US"/>
              <a:t>ASTM E606: in compliance with strain-controlled fatigue testing.</a:t>
            </a:r>
          </a:p>
          <a:p>
            <a:r>
              <a:rPr lang="en-US">
                <a:ea typeface="Calibri" panose="020F0502020204030204"/>
                <a:cs typeface="Calibri" panose="020F0502020204030204"/>
              </a:rPr>
              <a:t>ASTM B438: in compliance with bronze-based bearings made by metallurgy powder methods and impregnated with oil for lubrication.</a:t>
            </a:r>
          </a:p>
        </p:txBody>
      </p:sp>
      <p:sp>
        <p:nvSpPr>
          <p:cNvPr id="4" name="Slide Number Placeholder 3"/>
          <p:cNvSpPr>
            <a:spLocks noGrp="1"/>
          </p:cNvSpPr>
          <p:nvPr>
            <p:ph type="sldNum" sz="quarter" idx="5"/>
          </p:nvPr>
        </p:nvSpPr>
        <p:spPr/>
        <p:txBody>
          <a:bodyPr/>
          <a:lstStyle/>
          <a:p>
            <a:fld id="{BC39707D-808E-46A0-B931-724B1A92C72D}" type="slidenum">
              <a:rPr lang="en-US" smtClean="0"/>
              <a:t>11</a:t>
            </a:fld>
            <a:endParaRPr lang="en-US"/>
          </a:p>
        </p:txBody>
      </p:sp>
    </p:spTree>
    <p:extLst>
      <p:ext uri="{BB962C8B-B14F-4D97-AF65-F5344CB8AC3E}">
        <p14:creationId xmlns:p14="http://schemas.microsoft.com/office/powerpoint/2010/main" val="2147990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Nakoma – Gantt Chart</a:t>
            </a:r>
          </a:p>
          <a:p>
            <a:r>
              <a:rPr lang="en-US">
                <a:ea typeface="Calibri"/>
                <a:cs typeface="Calibri"/>
              </a:rPr>
              <a:t>Sean – Budget </a:t>
            </a:r>
          </a:p>
          <a:p>
            <a:r>
              <a:rPr lang="en-US">
                <a:ea typeface="Calibri"/>
                <a:cs typeface="Calibri"/>
              </a:rPr>
              <a:t>ISO 9001: in compliance for ensuring that there is continuous improvement and engagement.</a:t>
            </a:r>
            <a:endParaRPr lang="en-US"/>
          </a:p>
        </p:txBody>
      </p:sp>
      <p:sp>
        <p:nvSpPr>
          <p:cNvPr id="4" name="Slide Number Placeholder 3"/>
          <p:cNvSpPr>
            <a:spLocks noGrp="1"/>
          </p:cNvSpPr>
          <p:nvPr>
            <p:ph type="sldNum" sz="quarter" idx="5"/>
          </p:nvPr>
        </p:nvSpPr>
        <p:spPr/>
        <p:txBody>
          <a:bodyPr/>
          <a:lstStyle/>
          <a:p>
            <a:fld id="{BC39707D-808E-46A0-B931-724B1A92C72D}" type="slidenum">
              <a:rPr lang="en-US" smtClean="0"/>
              <a:t>14</a:t>
            </a:fld>
            <a:endParaRPr lang="en-US"/>
          </a:p>
        </p:txBody>
      </p:sp>
    </p:spTree>
    <p:extLst>
      <p:ext uri="{BB962C8B-B14F-4D97-AF65-F5344CB8AC3E}">
        <p14:creationId xmlns:p14="http://schemas.microsoft.com/office/powerpoint/2010/main" val="3781579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Current plan is to print 4 front rockers and 4 rear rockers at 100% infill, then to subject half of them to an annealing process.</a:t>
            </a:r>
          </a:p>
          <a:p>
            <a:endParaRPr lang="en-US">
              <a:cs typeface="Calibri"/>
            </a:endParaRPr>
          </a:p>
          <a:p>
            <a:r>
              <a:rPr lang="en-US"/>
              <a:t>ASTM-E606 for use in the creation of the test plan. </a:t>
            </a:r>
            <a:r>
              <a:rPr lang="en-US">
                <a:cs typeface="Calibri"/>
              </a:rPr>
              <a:t>The test plan currently describes....</a:t>
            </a:r>
          </a:p>
        </p:txBody>
      </p:sp>
      <p:sp>
        <p:nvSpPr>
          <p:cNvPr id="4" name="Slide Number Placeholder 3"/>
          <p:cNvSpPr>
            <a:spLocks noGrp="1"/>
          </p:cNvSpPr>
          <p:nvPr>
            <p:ph type="sldNum" sz="quarter" idx="5"/>
          </p:nvPr>
        </p:nvSpPr>
        <p:spPr/>
        <p:txBody>
          <a:bodyPr/>
          <a:lstStyle/>
          <a:p>
            <a:fld id="{BC39707D-808E-46A0-B931-724B1A92C72D}" type="slidenum">
              <a:rPr lang="en-US" smtClean="0"/>
              <a:t>15</a:t>
            </a:fld>
            <a:endParaRPr lang="en-US"/>
          </a:p>
        </p:txBody>
      </p:sp>
    </p:spTree>
    <p:extLst>
      <p:ext uri="{BB962C8B-B14F-4D97-AF65-F5344CB8AC3E}">
        <p14:creationId xmlns:p14="http://schemas.microsoft.com/office/powerpoint/2010/main" val="2943251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BC39707D-808E-46A0-B931-724B1A92C72D}" type="slidenum">
              <a:rPr lang="en-US" smtClean="0"/>
              <a:t>16</a:t>
            </a:fld>
            <a:endParaRPr lang="en-US"/>
          </a:p>
        </p:txBody>
      </p:sp>
    </p:spTree>
    <p:extLst>
      <p:ext uri="{BB962C8B-B14F-4D97-AF65-F5344CB8AC3E}">
        <p14:creationId xmlns:p14="http://schemas.microsoft.com/office/powerpoint/2010/main" val="4194263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Nakoma</a:t>
            </a:r>
          </a:p>
          <a:p>
            <a:r>
              <a:rPr lang="en-US">
                <a:ea typeface="Calibri"/>
                <a:cs typeface="Calibri"/>
              </a:rPr>
              <a:t>ISO 9001: Project approach is customer-oriented with a focus on leadership, process approach, team engagement, and continuous improvement.</a:t>
            </a:r>
            <a:endParaRPr lang="en-US"/>
          </a:p>
        </p:txBody>
      </p:sp>
      <p:sp>
        <p:nvSpPr>
          <p:cNvPr id="4" name="Slide Number Placeholder 3"/>
          <p:cNvSpPr>
            <a:spLocks noGrp="1"/>
          </p:cNvSpPr>
          <p:nvPr>
            <p:ph type="sldNum" sz="quarter" idx="5"/>
          </p:nvPr>
        </p:nvSpPr>
        <p:spPr/>
        <p:txBody>
          <a:bodyPr/>
          <a:lstStyle/>
          <a:p>
            <a:fld id="{BC39707D-808E-46A0-B931-724B1A92C72D}" type="slidenum">
              <a:rPr lang="en-US" smtClean="0"/>
              <a:t>3</a:t>
            </a:fld>
            <a:endParaRPr lang="en-US"/>
          </a:p>
        </p:txBody>
      </p:sp>
    </p:spTree>
    <p:extLst>
      <p:ext uri="{BB962C8B-B14F-4D97-AF65-F5344CB8AC3E}">
        <p14:creationId xmlns:p14="http://schemas.microsoft.com/office/powerpoint/2010/main" val="1392372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Nakoma</a:t>
            </a:r>
          </a:p>
          <a:p>
            <a:r>
              <a:rPr lang="en-US">
                <a:ea typeface="Calibri"/>
                <a:cs typeface="Calibri"/>
              </a:rPr>
              <a:t>ISO 9001: Project approach is customer-oriented with a focus on leadership, process approach, team engagement, and continuous improvement.</a:t>
            </a:r>
            <a:endParaRPr lang="en-US"/>
          </a:p>
        </p:txBody>
      </p:sp>
      <p:sp>
        <p:nvSpPr>
          <p:cNvPr id="4" name="Slide Number Placeholder 3"/>
          <p:cNvSpPr>
            <a:spLocks noGrp="1"/>
          </p:cNvSpPr>
          <p:nvPr>
            <p:ph type="sldNum" sz="quarter" idx="5"/>
          </p:nvPr>
        </p:nvSpPr>
        <p:spPr/>
        <p:txBody>
          <a:bodyPr/>
          <a:lstStyle/>
          <a:p>
            <a:fld id="{BC39707D-808E-46A0-B931-724B1A92C72D}" type="slidenum">
              <a:rPr lang="en-US" smtClean="0"/>
              <a:t>4</a:t>
            </a:fld>
            <a:endParaRPr lang="en-US"/>
          </a:p>
        </p:txBody>
      </p:sp>
    </p:spTree>
    <p:extLst>
      <p:ext uri="{BB962C8B-B14F-4D97-AF65-F5344CB8AC3E}">
        <p14:creationId xmlns:p14="http://schemas.microsoft.com/office/powerpoint/2010/main" val="3804900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Sean/Raio/Charles</a:t>
            </a:r>
          </a:p>
          <a:p>
            <a:r>
              <a:rPr lang="en-US">
                <a:ea typeface="Calibri"/>
                <a:cs typeface="Calibri"/>
              </a:rPr>
              <a:t>How it moves and what it's connected to: it is connected to the push rod on the left (white and blue) and the damper (black and orange) on the right. The tires adjust in/out to ensure they stay on the ground when it is uneven or when the vehicle turns, the resulting force of that movement is translated to the push rod, which then pushes into the rocker and is resisted by the damper (shock) attached.</a:t>
            </a:r>
          </a:p>
          <a:p>
            <a:endParaRPr lang="en-US">
              <a:ea typeface="Calibri"/>
              <a:cs typeface="Calibri"/>
            </a:endParaRPr>
          </a:p>
          <a:p>
            <a:r>
              <a:rPr lang="en-US"/>
              <a:t>bearings to bushings</a:t>
            </a:r>
            <a:endParaRPr lang="en-US">
              <a:cs typeface="Calibri"/>
            </a:endParaRPr>
          </a:p>
          <a:p>
            <a:pPr marL="171450" indent="-171450">
              <a:buFont typeface="Calibri"/>
              <a:buChar char="-"/>
            </a:pPr>
            <a:r>
              <a:rPr lang="en-US"/>
              <a:t>ASTM B438: in compliance with bronze-based bearings made by metallurgy powder methods and impregnated with oil for lubrication.</a:t>
            </a:r>
            <a:endParaRPr lang="en-US">
              <a:cs typeface="Calibri" panose="020F0502020204030204"/>
            </a:endParaRPr>
          </a:p>
          <a:p>
            <a:pPr marL="171450" indent="-171450">
              <a:buFont typeface="Calibri,Sans-Serif"/>
              <a:buChar char="-"/>
            </a:pPr>
            <a:r>
              <a:rPr lang="en-US"/>
              <a:t>Where do the forces come from?</a:t>
            </a:r>
            <a:endParaRPr lang="en-US">
              <a:cs typeface="Calibri"/>
            </a:endParaRPr>
          </a:p>
        </p:txBody>
      </p:sp>
      <p:sp>
        <p:nvSpPr>
          <p:cNvPr id="4" name="Slide Number Placeholder 3"/>
          <p:cNvSpPr>
            <a:spLocks noGrp="1"/>
          </p:cNvSpPr>
          <p:nvPr>
            <p:ph type="sldNum" sz="quarter" idx="5"/>
          </p:nvPr>
        </p:nvSpPr>
        <p:spPr/>
        <p:txBody>
          <a:bodyPr/>
          <a:lstStyle/>
          <a:p>
            <a:fld id="{BC39707D-808E-46A0-B931-724B1A92C72D}" type="slidenum">
              <a:rPr lang="en-US" smtClean="0"/>
              <a:t>5</a:t>
            </a:fld>
            <a:endParaRPr lang="en-US"/>
          </a:p>
        </p:txBody>
      </p:sp>
    </p:spTree>
    <p:extLst>
      <p:ext uri="{BB962C8B-B14F-4D97-AF65-F5344CB8AC3E}">
        <p14:creationId xmlns:p14="http://schemas.microsoft.com/office/powerpoint/2010/main" val="2937822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Sean/Raio/Charles</a:t>
            </a:r>
          </a:p>
          <a:p>
            <a:r>
              <a:rPr lang="en-US">
                <a:ea typeface="Calibri"/>
                <a:cs typeface="Calibri"/>
              </a:rPr>
              <a:t>How it moves and what it's connected to: it is connected to the push rod on the left (white and blue) and the damper (black and orange) on the right. The tires adjust in/out to ensure they stay on the ground when it is uneven or when the vehicle turns, the resulting force of that movement is translated to the push rod, which then pushes into the rocker and is resisted by the damper (shock) attached.</a:t>
            </a:r>
          </a:p>
          <a:p>
            <a:endParaRPr lang="en-US">
              <a:ea typeface="Calibri"/>
              <a:cs typeface="Calibri"/>
            </a:endParaRPr>
          </a:p>
          <a:p>
            <a:r>
              <a:rPr lang="en-US"/>
              <a:t>bearings to bushings</a:t>
            </a:r>
            <a:endParaRPr lang="en-US">
              <a:cs typeface="Calibri"/>
            </a:endParaRPr>
          </a:p>
          <a:p>
            <a:pPr marL="171450" indent="-171450">
              <a:buFont typeface="Calibri"/>
              <a:buChar char="-"/>
            </a:pPr>
            <a:r>
              <a:rPr lang="en-US"/>
              <a:t>ASTM B438: in compliance with bronze-based bearings made by metallurgy powder methods and impregnated with oil for lubrication.</a:t>
            </a:r>
            <a:endParaRPr lang="en-US">
              <a:cs typeface="Calibri" panose="020F0502020204030204"/>
            </a:endParaRPr>
          </a:p>
          <a:p>
            <a:pPr marL="171450" indent="-171450">
              <a:buFont typeface="Calibri,Sans-Serif"/>
              <a:buChar char="-"/>
            </a:pPr>
            <a:r>
              <a:rPr lang="en-US"/>
              <a:t>Where do the forces come from?</a:t>
            </a:r>
            <a:endParaRPr lang="en-US">
              <a:cs typeface="Calibri"/>
            </a:endParaRPr>
          </a:p>
        </p:txBody>
      </p:sp>
      <p:sp>
        <p:nvSpPr>
          <p:cNvPr id="4" name="Slide Number Placeholder 3"/>
          <p:cNvSpPr>
            <a:spLocks noGrp="1"/>
          </p:cNvSpPr>
          <p:nvPr>
            <p:ph type="sldNum" sz="quarter" idx="5"/>
          </p:nvPr>
        </p:nvSpPr>
        <p:spPr/>
        <p:txBody>
          <a:bodyPr/>
          <a:lstStyle/>
          <a:p>
            <a:fld id="{BC39707D-808E-46A0-B931-724B1A92C72D}" type="slidenum">
              <a:rPr lang="en-US" smtClean="0"/>
              <a:t>6</a:t>
            </a:fld>
            <a:endParaRPr lang="en-US"/>
          </a:p>
        </p:txBody>
      </p:sp>
    </p:spTree>
    <p:extLst>
      <p:ext uri="{BB962C8B-B14F-4D97-AF65-F5344CB8AC3E}">
        <p14:creationId xmlns:p14="http://schemas.microsoft.com/office/powerpoint/2010/main" val="2594290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Sean/Raio/Charles</a:t>
            </a:r>
          </a:p>
          <a:p>
            <a:endParaRPr lang="en-US">
              <a:ea typeface="Calibri"/>
              <a:cs typeface="Calibri"/>
            </a:endParaRPr>
          </a:p>
          <a:p>
            <a:r>
              <a:rPr lang="en-US">
                <a:ea typeface="Calibri"/>
                <a:cs typeface="Calibri"/>
              </a:rPr>
              <a:t>Sean/Raio - Discussion of how it works and topology</a:t>
            </a:r>
          </a:p>
          <a:p>
            <a:r>
              <a:rPr lang="en-US">
                <a:ea typeface="Calibri"/>
                <a:cs typeface="Calibri"/>
              </a:rPr>
              <a:t>Charles – talk about the printing process, including failure and brims.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BC39707D-808E-46A0-B931-724B1A92C72D}" type="slidenum">
              <a:rPr lang="en-US" smtClean="0"/>
              <a:t>7</a:t>
            </a:fld>
            <a:endParaRPr lang="en-US"/>
          </a:p>
        </p:txBody>
      </p:sp>
    </p:spTree>
    <p:extLst>
      <p:ext uri="{BB962C8B-B14F-4D97-AF65-F5344CB8AC3E}">
        <p14:creationId xmlns:p14="http://schemas.microsoft.com/office/powerpoint/2010/main" val="1192819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Sean/Raio/Charles</a:t>
            </a:r>
          </a:p>
          <a:p>
            <a:endParaRPr lang="en-US">
              <a:ea typeface="Calibri"/>
              <a:cs typeface="Calibri"/>
            </a:endParaRPr>
          </a:p>
          <a:p>
            <a:r>
              <a:rPr lang="en-US">
                <a:ea typeface="Calibri"/>
                <a:cs typeface="Calibri"/>
              </a:rPr>
              <a:t>Sean/Raio - Discussion of how it works and topology</a:t>
            </a:r>
          </a:p>
          <a:p>
            <a:r>
              <a:rPr lang="en-US">
                <a:ea typeface="Calibri"/>
                <a:cs typeface="Calibri"/>
              </a:rPr>
              <a:t>Charles – talk about the printing process, including failure and brims.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BC39707D-808E-46A0-B931-724B1A92C72D}" type="slidenum">
              <a:rPr lang="en-US" smtClean="0"/>
              <a:t>8</a:t>
            </a:fld>
            <a:endParaRPr lang="en-US"/>
          </a:p>
        </p:txBody>
      </p:sp>
    </p:spTree>
    <p:extLst>
      <p:ext uri="{BB962C8B-B14F-4D97-AF65-F5344CB8AC3E}">
        <p14:creationId xmlns:p14="http://schemas.microsoft.com/office/powerpoint/2010/main" val="478808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Raio, take ~1 min to explain</a:t>
            </a:r>
          </a:p>
        </p:txBody>
      </p:sp>
      <p:sp>
        <p:nvSpPr>
          <p:cNvPr id="4" name="Slide Number Placeholder 3"/>
          <p:cNvSpPr>
            <a:spLocks noGrp="1"/>
          </p:cNvSpPr>
          <p:nvPr>
            <p:ph type="sldNum" sz="quarter" idx="5"/>
          </p:nvPr>
        </p:nvSpPr>
        <p:spPr/>
        <p:txBody>
          <a:bodyPr/>
          <a:lstStyle/>
          <a:p>
            <a:fld id="{BC39707D-808E-46A0-B931-724B1A92C72D}" type="slidenum">
              <a:rPr lang="en-US" smtClean="0"/>
              <a:t>9</a:t>
            </a:fld>
            <a:endParaRPr lang="en-US"/>
          </a:p>
        </p:txBody>
      </p:sp>
    </p:spTree>
    <p:extLst>
      <p:ext uri="{BB962C8B-B14F-4D97-AF65-F5344CB8AC3E}">
        <p14:creationId xmlns:p14="http://schemas.microsoft.com/office/powerpoint/2010/main" val="38390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Raio</a:t>
            </a:r>
          </a:p>
        </p:txBody>
      </p:sp>
      <p:sp>
        <p:nvSpPr>
          <p:cNvPr id="4" name="Slide Number Placeholder 3"/>
          <p:cNvSpPr>
            <a:spLocks noGrp="1"/>
          </p:cNvSpPr>
          <p:nvPr>
            <p:ph type="sldNum" sz="quarter" idx="5"/>
          </p:nvPr>
        </p:nvSpPr>
        <p:spPr/>
        <p:txBody>
          <a:bodyPr/>
          <a:lstStyle/>
          <a:p>
            <a:fld id="{BC39707D-808E-46A0-B931-724B1A92C72D}" type="slidenum">
              <a:rPr lang="en-US" smtClean="0"/>
              <a:t>10</a:t>
            </a:fld>
            <a:endParaRPr lang="en-US"/>
          </a:p>
        </p:txBody>
      </p:sp>
    </p:spTree>
    <p:extLst>
      <p:ext uri="{BB962C8B-B14F-4D97-AF65-F5344CB8AC3E}">
        <p14:creationId xmlns:p14="http://schemas.microsoft.com/office/powerpoint/2010/main" val="1634109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6F4B4-ED4B-FD96-6D75-C96265FDAA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AF9DB3-02E6-183D-3966-59EC59FF59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392197-543C-4495-C34B-4D6ACAAEEE10}"/>
              </a:ext>
            </a:extLst>
          </p:cNvPr>
          <p:cNvSpPr>
            <a:spLocks noGrp="1"/>
          </p:cNvSpPr>
          <p:nvPr>
            <p:ph type="dt" sz="half" idx="10"/>
          </p:nvPr>
        </p:nvSpPr>
        <p:spPr/>
        <p:txBody>
          <a:bodyPr/>
          <a:lstStyle/>
          <a:p>
            <a:fld id="{89162F45-6B06-434A-B94B-84F790020D0D}" type="datetimeFigureOut">
              <a:rPr lang="en-US" smtClean="0"/>
              <a:t>12/6/2023</a:t>
            </a:fld>
            <a:endParaRPr lang="en-US"/>
          </a:p>
        </p:txBody>
      </p:sp>
      <p:sp>
        <p:nvSpPr>
          <p:cNvPr id="5" name="Footer Placeholder 4">
            <a:extLst>
              <a:ext uri="{FF2B5EF4-FFF2-40B4-BE49-F238E27FC236}">
                <a16:creationId xmlns:a16="http://schemas.microsoft.com/office/drawing/2014/main" id="{19DE2377-2F6E-D519-6F69-8BBA3F37BE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FBEF8-4ED7-421A-4737-FDFFDAB49EF7}"/>
              </a:ext>
            </a:extLst>
          </p:cNvPr>
          <p:cNvSpPr>
            <a:spLocks noGrp="1"/>
          </p:cNvSpPr>
          <p:nvPr>
            <p:ph type="sldNum" sz="quarter" idx="12"/>
          </p:nvPr>
        </p:nvSpPr>
        <p:spPr/>
        <p:txBody>
          <a:bodyPr/>
          <a:lstStyle/>
          <a:p>
            <a:fld id="{F1F85B3D-6B0C-4BB7-8C1D-84216BB7AC91}" type="slidenum">
              <a:rPr lang="en-US" smtClean="0"/>
              <a:t>‹#›</a:t>
            </a:fld>
            <a:endParaRPr lang="en-US"/>
          </a:p>
        </p:txBody>
      </p:sp>
    </p:spTree>
    <p:extLst>
      <p:ext uri="{BB962C8B-B14F-4D97-AF65-F5344CB8AC3E}">
        <p14:creationId xmlns:p14="http://schemas.microsoft.com/office/powerpoint/2010/main" val="1508438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CA1BA-6634-6C4C-E125-5750A60538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9B1BA9-D723-8BF7-20FD-F49C7B33DF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89453B-945C-F1F5-9C1C-19F852D3F50E}"/>
              </a:ext>
            </a:extLst>
          </p:cNvPr>
          <p:cNvSpPr>
            <a:spLocks noGrp="1"/>
          </p:cNvSpPr>
          <p:nvPr>
            <p:ph type="dt" sz="half" idx="10"/>
          </p:nvPr>
        </p:nvSpPr>
        <p:spPr/>
        <p:txBody>
          <a:bodyPr/>
          <a:lstStyle/>
          <a:p>
            <a:fld id="{89162F45-6B06-434A-B94B-84F790020D0D}" type="datetimeFigureOut">
              <a:rPr lang="en-US" smtClean="0"/>
              <a:t>12/6/2023</a:t>
            </a:fld>
            <a:endParaRPr lang="en-US"/>
          </a:p>
        </p:txBody>
      </p:sp>
      <p:sp>
        <p:nvSpPr>
          <p:cNvPr id="5" name="Footer Placeholder 4">
            <a:extLst>
              <a:ext uri="{FF2B5EF4-FFF2-40B4-BE49-F238E27FC236}">
                <a16:creationId xmlns:a16="http://schemas.microsoft.com/office/drawing/2014/main" id="{11BDD397-7222-1D9F-E316-6ED7EF9FF0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37738-34C5-78E9-8C72-C379EB69A24E}"/>
              </a:ext>
            </a:extLst>
          </p:cNvPr>
          <p:cNvSpPr>
            <a:spLocks noGrp="1"/>
          </p:cNvSpPr>
          <p:nvPr>
            <p:ph type="sldNum" sz="quarter" idx="12"/>
          </p:nvPr>
        </p:nvSpPr>
        <p:spPr/>
        <p:txBody>
          <a:bodyPr/>
          <a:lstStyle/>
          <a:p>
            <a:fld id="{F1F85B3D-6B0C-4BB7-8C1D-84216BB7AC91}" type="slidenum">
              <a:rPr lang="en-US" smtClean="0"/>
              <a:t>‹#›</a:t>
            </a:fld>
            <a:endParaRPr lang="en-US"/>
          </a:p>
        </p:txBody>
      </p:sp>
    </p:spTree>
    <p:extLst>
      <p:ext uri="{BB962C8B-B14F-4D97-AF65-F5344CB8AC3E}">
        <p14:creationId xmlns:p14="http://schemas.microsoft.com/office/powerpoint/2010/main" val="1632844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FBA18D-3BA3-07EA-B079-C8BAEA6D83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DB3557-3075-5D5E-C946-AD2030412D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C8DDA6-2027-5357-3341-B8E4AACBAC70}"/>
              </a:ext>
            </a:extLst>
          </p:cNvPr>
          <p:cNvSpPr>
            <a:spLocks noGrp="1"/>
          </p:cNvSpPr>
          <p:nvPr>
            <p:ph type="dt" sz="half" idx="10"/>
          </p:nvPr>
        </p:nvSpPr>
        <p:spPr/>
        <p:txBody>
          <a:bodyPr/>
          <a:lstStyle/>
          <a:p>
            <a:fld id="{89162F45-6B06-434A-B94B-84F790020D0D}" type="datetimeFigureOut">
              <a:rPr lang="en-US" smtClean="0"/>
              <a:t>12/6/2023</a:t>
            </a:fld>
            <a:endParaRPr lang="en-US"/>
          </a:p>
        </p:txBody>
      </p:sp>
      <p:sp>
        <p:nvSpPr>
          <p:cNvPr id="5" name="Footer Placeholder 4">
            <a:extLst>
              <a:ext uri="{FF2B5EF4-FFF2-40B4-BE49-F238E27FC236}">
                <a16:creationId xmlns:a16="http://schemas.microsoft.com/office/drawing/2014/main" id="{5621ED2A-3D46-A483-E473-4D9AE30AC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8FDD2-7DFA-69A9-DEDE-C9E06B222684}"/>
              </a:ext>
            </a:extLst>
          </p:cNvPr>
          <p:cNvSpPr>
            <a:spLocks noGrp="1"/>
          </p:cNvSpPr>
          <p:nvPr>
            <p:ph type="sldNum" sz="quarter" idx="12"/>
          </p:nvPr>
        </p:nvSpPr>
        <p:spPr/>
        <p:txBody>
          <a:bodyPr/>
          <a:lstStyle/>
          <a:p>
            <a:fld id="{F1F85B3D-6B0C-4BB7-8C1D-84216BB7AC91}" type="slidenum">
              <a:rPr lang="en-US" smtClean="0"/>
              <a:t>‹#›</a:t>
            </a:fld>
            <a:endParaRPr lang="en-US"/>
          </a:p>
        </p:txBody>
      </p:sp>
    </p:spTree>
    <p:extLst>
      <p:ext uri="{BB962C8B-B14F-4D97-AF65-F5344CB8AC3E}">
        <p14:creationId xmlns:p14="http://schemas.microsoft.com/office/powerpoint/2010/main" val="3597085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52410-CD93-585F-D924-EDB908668C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E59E43-EDF5-CDEC-DCC7-2DF1C3B1CC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18D18-761A-EE61-033D-6CE88CCBC0C2}"/>
              </a:ext>
            </a:extLst>
          </p:cNvPr>
          <p:cNvSpPr>
            <a:spLocks noGrp="1"/>
          </p:cNvSpPr>
          <p:nvPr>
            <p:ph type="dt" sz="half" idx="10"/>
          </p:nvPr>
        </p:nvSpPr>
        <p:spPr/>
        <p:txBody>
          <a:bodyPr/>
          <a:lstStyle/>
          <a:p>
            <a:fld id="{89162F45-6B06-434A-B94B-84F790020D0D}" type="datetimeFigureOut">
              <a:rPr lang="en-US" smtClean="0"/>
              <a:t>12/6/2023</a:t>
            </a:fld>
            <a:endParaRPr lang="en-US"/>
          </a:p>
        </p:txBody>
      </p:sp>
      <p:sp>
        <p:nvSpPr>
          <p:cNvPr id="5" name="Footer Placeholder 4">
            <a:extLst>
              <a:ext uri="{FF2B5EF4-FFF2-40B4-BE49-F238E27FC236}">
                <a16:creationId xmlns:a16="http://schemas.microsoft.com/office/drawing/2014/main" id="{B355DD84-C661-F751-19A4-A4F6EE7B1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B2FEB-F300-F7B4-6DC7-A5CB92611873}"/>
              </a:ext>
            </a:extLst>
          </p:cNvPr>
          <p:cNvSpPr>
            <a:spLocks noGrp="1"/>
          </p:cNvSpPr>
          <p:nvPr>
            <p:ph type="sldNum" sz="quarter" idx="12"/>
          </p:nvPr>
        </p:nvSpPr>
        <p:spPr/>
        <p:txBody>
          <a:bodyPr/>
          <a:lstStyle/>
          <a:p>
            <a:fld id="{F1F85B3D-6B0C-4BB7-8C1D-84216BB7AC91}" type="slidenum">
              <a:rPr lang="en-US" smtClean="0"/>
              <a:t>‹#›</a:t>
            </a:fld>
            <a:endParaRPr lang="en-US"/>
          </a:p>
        </p:txBody>
      </p:sp>
    </p:spTree>
    <p:extLst>
      <p:ext uri="{BB962C8B-B14F-4D97-AF65-F5344CB8AC3E}">
        <p14:creationId xmlns:p14="http://schemas.microsoft.com/office/powerpoint/2010/main" val="136783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552FF-9A07-16C8-40A0-4AD34799CD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A0F5C9-20CF-AEAF-F623-30F60869E2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CFD3E2-0755-090C-7AF7-C0C4880879AA}"/>
              </a:ext>
            </a:extLst>
          </p:cNvPr>
          <p:cNvSpPr>
            <a:spLocks noGrp="1"/>
          </p:cNvSpPr>
          <p:nvPr>
            <p:ph type="dt" sz="half" idx="10"/>
          </p:nvPr>
        </p:nvSpPr>
        <p:spPr/>
        <p:txBody>
          <a:bodyPr/>
          <a:lstStyle/>
          <a:p>
            <a:fld id="{89162F45-6B06-434A-B94B-84F790020D0D}" type="datetimeFigureOut">
              <a:rPr lang="en-US" smtClean="0"/>
              <a:t>12/6/2023</a:t>
            </a:fld>
            <a:endParaRPr lang="en-US"/>
          </a:p>
        </p:txBody>
      </p:sp>
      <p:sp>
        <p:nvSpPr>
          <p:cNvPr id="5" name="Footer Placeholder 4">
            <a:extLst>
              <a:ext uri="{FF2B5EF4-FFF2-40B4-BE49-F238E27FC236}">
                <a16:creationId xmlns:a16="http://schemas.microsoft.com/office/drawing/2014/main" id="{B3F5C97C-71DD-6238-54D3-79335B4B93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78D20-015A-584E-C125-9E0478E6DEB8}"/>
              </a:ext>
            </a:extLst>
          </p:cNvPr>
          <p:cNvSpPr>
            <a:spLocks noGrp="1"/>
          </p:cNvSpPr>
          <p:nvPr>
            <p:ph type="sldNum" sz="quarter" idx="12"/>
          </p:nvPr>
        </p:nvSpPr>
        <p:spPr/>
        <p:txBody>
          <a:bodyPr/>
          <a:lstStyle/>
          <a:p>
            <a:fld id="{F1F85B3D-6B0C-4BB7-8C1D-84216BB7AC91}" type="slidenum">
              <a:rPr lang="en-US" smtClean="0"/>
              <a:t>‹#›</a:t>
            </a:fld>
            <a:endParaRPr lang="en-US"/>
          </a:p>
        </p:txBody>
      </p:sp>
    </p:spTree>
    <p:extLst>
      <p:ext uri="{BB962C8B-B14F-4D97-AF65-F5344CB8AC3E}">
        <p14:creationId xmlns:p14="http://schemas.microsoft.com/office/powerpoint/2010/main" val="279279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DD361-8A6A-3456-D9DF-A021EB2BCB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7449D5-49E7-426C-3DE0-0BCA2E1BEB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E78D76-FDFB-FC63-8692-A939DDEBC0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6CC7BB-8EA5-2E1E-F526-B0FFF5BDFC38}"/>
              </a:ext>
            </a:extLst>
          </p:cNvPr>
          <p:cNvSpPr>
            <a:spLocks noGrp="1"/>
          </p:cNvSpPr>
          <p:nvPr>
            <p:ph type="dt" sz="half" idx="10"/>
          </p:nvPr>
        </p:nvSpPr>
        <p:spPr/>
        <p:txBody>
          <a:bodyPr/>
          <a:lstStyle/>
          <a:p>
            <a:fld id="{89162F45-6B06-434A-B94B-84F790020D0D}" type="datetimeFigureOut">
              <a:rPr lang="en-US" smtClean="0"/>
              <a:t>12/6/2023</a:t>
            </a:fld>
            <a:endParaRPr lang="en-US"/>
          </a:p>
        </p:txBody>
      </p:sp>
      <p:sp>
        <p:nvSpPr>
          <p:cNvPr id="6" name="Footer Placeholder 5">
            <a:extLst>
              <a:ext uri="{FF2B5EF4-FFF2-40B4-BE49-F238E27FC236}">
                <a16:creationId xmlns:a16="http://schemas.microsoft.com/office/drawing/2014/main" id="{9B5A5B53-D379-EE5D-500C-3B6D45E91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E807B7-CB1E-31E0-F488-A22822F99435}"/>
              </a:ext>
            </a:extLst>
          </p:cNvPr>
          <p:cNvSpPr>
            <a:spLocks noGrp="1"/>
          </p:cNvSpPr>
          <p:nvPr>
            <p:ph type="sldNum" sz="quarter" idx="12"/>
          </p:nvPr>
        </p:nvSpPr>
        <p:spPr/>
        <p:txBody>
          <a:bodyPr/>
          <a:lstStyle/>
          <a:p>
            <a:fld id="{F1F85B3D-6B0C-4BB7-8C1D-84216BB7AC91}" type="slidenum">
              <a:rPr lang="en-US" smtClean="0"/>
              <a:t>‹#›</a:t>
            </a:fld>
            <a:endParaRPr lang="en-US"/>
          </a:p>
        </p:txBody>
      </p:sp>
    </p:spTree>
    <p:extLst>
      <p:ext uri="{BB962C8B-B14F-4D97-AF65-F5344CB8AC3E}">
        <p14:creationId xmlns:p14="http://schemas.microsoft.com/office/powerpoint/2010/main" val="2801077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48601-0425-4A8B-BBBE-7749492DE1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54D875-7FA5-624B-7BD2-C8B6127B3D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31D26F-6FD8-3144-23C4-1DBF633367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BC0C9B-C759-69CE-B60E-A745CFD01F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14B560-9ED3-EEB1-A38C-496C4EC208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0A5AB-9F66-F1DF-46BF-534DD9014F2C}"/>
              </a:ext>
            </a:extLst>
          </p:cNvPr>
          <p:cNvSpPr>
            <a:spLocks noGrp="1"/>
          </p:cNvSpPr>
          <p:nvPr>
            <p:ph type="dt" sz="half" idx="10"/>
          </p:nvPr>
        </p:nvSpPr>
        <p:spPr/>
        <p:txBody>
          <a:bodyPr/>
          <a:lstStyle/>
          <a:p>
            <a:fld id="{89162F45-6B06-434A-B94B-84F790020D0D}" type="datetimeFigureOut">
              <a:rPr lang="en-US" smtClean="0"/>
              <a:t>12/6/2023</a:t>
            </a:fld>
            <a:endParaRPr lang="en-US"/>
          </a:p>
        </p:txBody>
      </p:sp>
      <p:sp>
        <p:nvSpPr>
          <p:cNvPr id="8" name="Footer Placeholder 7">
            <a:extLst>
              <a:ext uri="{FF2B5EF4-FFF2-40B4-BE49-F238E27FC236}">
                <a16:creationId xmlns:a16="http://schemas.microsoft.com/office/drawing/2014/main" id="{20A9D31F-F5E4-B120-E201-0ECCD99575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56D6AB-C7DD-B3D6-3B63-5E3EB3F818A7}"/>
              </a:ext>
            </a:extLst>
          </p:cNvPr>
          <p:cNvSpPr>
            <a:spLocks noGrp="1"/>
          </p:cNvSpPr>
          <p:nvPr>
            <p:ph type="sldNum" sz="quarter" idx="12"/>
          </p:nvPr>
        </p:nvSpPr>
        <p:spPr/>
        <p:txBody>
          <a:bodyPr/>
          <a:lstStyle/>
          <a:p>
            <a:fld id="{F1F85B3D-6B0C-4BB7-8C1D-84216BB7AC91}" type="slidenum">
              <a:rPr lang="en-US" smtClean="0"/>
              <a:t>‹#›</a:t>
            </a:fld>
            <a:endParaRPr lang="en-US"/>
          </a:p>
        </p:txBody>
      </p:sp>
    </p:spTree>
    <p:extLst>
      <p:ext uri="{BB962C8B-B14F-4D97-AF65-F5344CB8AC3E}">
        <p14:creationId xmlns:p14="http://schemas.microsoft.com/office/powerpoint/2010/main" val="852782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00306-0EF6-EE23-C323-0A214A117E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8EBD2C-18A4-5C7F-7262-A821B859E2DD}"/>
              </a:ext>
            </a:extLst>
          </p:cNvPr>
          <p:cNvSpPr>
            <a:spLocks noGrp="1"/>
          </p:cNvSpPr>
          <p:nvPr>
            <p:ph type="dt" sz="half" idx="10"/>
          </p:nvPr>
        </p:nvSpPr>
        <p:spPr/>
        <p:txBody>
          <a:bodyPr/>
          <a:lstStyle/>
          <a:p>
            <a:fld id="{89162F45-6B06-434A-B94B-84F790020D0D}" type="datetimeFigureOut">
              <a:rPr lang="en-US" smtClean="0"/>
              <a:t>12/6/2023</a:t>
            </a:fld>
            <a:endParaRPr lang="en-US"/>
          </a:p>
        </p:txBody>
      </p:sp>
      <p:sp>
        <p:nvSpPr>
          <p:cNvPr id="4" name="Footer Placeholder 3">
            <a:extLst>
              <a:ext uri="{FF2B5EF4-FFF2-40B4-BE49-F238E27FC236}">
                <a16:creationId xmlns:a16="http://schemas.microsoft.com/office/drawing/2014/main" id="{1C72BE59-B967-2055-D839-AA08E55EE7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C8BBF4-4DA0-C4D0-CA55-A9224E53EB5D}"/>
              </a:ext>
            </a:extLst>
          </p:cNvPr>
          <p:cNvSpPr>
            <a:spLocks noGrp="1"/>
          </p:cNvSpPr>
          <p:nvPr>
            <p:ph type="sldNum" sz="quarter" idx="12"/>
          </p:nvPr>
        </p:nvSpPr>
        <p:spPr/>
        <p:txBody>
          <a:bodyPr/>
          <a:lstStyle/>
          <a:p>
            <a:fld id="{F1F85B3D-6B0C-4BB7-8C1D-84216BB7AC91}" type="slidenum">
              <a:rPr lang="en-US" smtClean="0"/>
              <a:t>‹#›</a:t>
            </a:fld>
            <a:endParaRPr lang="en-US"/>
          </a:p>
        </p:txBody>
      </p:sp>
    </p:spTree>
    <p:extLst>
      <p:ext uri="{BB962C8B-B14F-4D97-AF65-F5344CB8AC3E}">
        <p14:creationId xmlns:p14="http://schemas.microsoft.com/office/powerpoint/2010/main" val="1951942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B3DBC9-FF80-1127-1B92-F2749F1A31C2}"/>
              </a:ext>
            </a:extLst>
          </p:cNvPr>
          <p:cNvSpPr>
            <a:spLocks noGrp="1"/>
          </p:cNvSpPr>
          <p:nvPr>
            <p:ph type="dt" sz="half" idx="10"/>
          </p:nvPr>
        </p:nvSpPr>
        <p:spPr/>
        <p:txBody>
          <a:bodyPr/>
          <a:lstStyle/>
          <a:p>
            <a:fld id="{89162F45-6B06-434A-B94B-84F790020D0D}" type="datetimeFigureOut">
              <a:rPr lang="en-US" smtClean="0"/>
              <a:t>12/6/2023</a:t>
            </a:fld>
            <a:endParaRPr lang="en-US"/>
          </a:p>
        </p:txBody>
      </p:sp>
      <p:sp>
        <p:nvSpPr>
          <p:cNvPr id="3" name="Footer Placeholder 2">
            <a:extLst>
              <a:ext uri="{FF2B5EF4-FFF2-40B4-BE49-F238E27FC236}">
                <a16:creationId xmlns:a16="http://schemas.microsoft.com/office/drawing/2014/main" id="{B0E4262B-34E7-3BD3-3EAE-A369141F2A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3D0CC2-1D4A-5770-397D-B990A64DA0BC}"/>
              </a:ext>
            </a:extLst>
          </p:cNvPr>
          <p:cNvSpPr>
            <a:spLocks noGrp="1"/>
          </p:cNvSpPr>
          <p:nvPr>
            <p:ph type="sldNum" sz="quarter" idx="12"/>
          </p:nvPr>
        </p:nvSpPr>
        <p:spPr/>
        <p:txBody>
          <a:bodyPr/>
          <a:lstStyle/>
          <a:p>
            <a:fld id="{F1F85B3D-6B0C-4BB7-8C1D-84216BB7AC91}" type="slidenum">
              <a:rPr lang="en-US" smtClean="0"/>
              <a:t>‹#›</a:t>
            </a:fld>
            <a:endParaRPr lang="en-US"/>
          </a:p>
        </p:txBody>
      </p:sp>
    </p:spTree>
    <p:extLst>
      <p:ext uri="{BB962C8B-B14F-4D97-AF65-F5344CB8AC3E}">
        <p14:creationId xmlns:p14="http://schemas.microsoft.com/office/powerpoint/2010/main" val="2355043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DFA2E-1173-4063-81B5-8498D9E0E4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0F68FD-9E72-9E87-840C-14A711302B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52EDAA-DC87-91E3-5ED7-AE153FCB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C61091-A1A2-10B2-AFBA-CF399A4DF0A7}"/>
              </a:ext>
            </a:extLst>
          </p:cNvPr>
          <p:cNvSpPr>
            <a:spLocks noGrp="1"/>
          </p:cNvSpPr>
          <p:nvPr>
            <p:ph type="dt" sz="half" idx="10"/>
          </p:nvPr>
        </p:nvSpPr>
        <p:spPr/>
        <p:txBody>
          <a:bodyPr/>
          <a:lstStyle/>
          <a:p>
            <a:fld id="{89162F45-6B06-434A-B94B-84F790020D0D}" type="datetimeFigureOut">
              <a:rPr lang="en-US" smtClean="0"/>
              <a:t>12/6/2023</a:t>
            </a:fld>
            <a:endParaRPr lang="en-US"/>
          </a:p>
        </p:txBody>
      </p:sp>
      <p:sp>
        <p:nvSpPr>
          <p:cNvPr id="6" name="Footer Placeholder 5">
            <a:extLst>
              <a:ext uri="{FF2B5EF4-FFF2-40B4-BE49-F238E27FC236}">
                <a16:creationId xmlns:a16="http://schemas.microsoft.com/office/drawing/2014/main" id="{C6D44FEC-151A-C4FE-3987-7E6FA4193D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553420-3CC2-D625-CBE3-626E72E8D4F3}"/>
              </a:ext>
            </a:extLst>
          </p:cNvPr>
          <p:cNvSpPr>
            <a:spLocks noGrp="1"/>
          </p:cNvSpPr>
          <p:nvPr>
            <p:ph type="sldNum" sz="quarter" idx="12"/>
          </p:nvPr>
        </p:nvSpPr>
        <p:spPr/>
        <p:txBody>
          <a:bodyPr/>
          <a:lstStyle/>
          <a:p>
            <a:fld id="{F1F85B3D-6B0C-4BB7-8C1D-84216BB7AC91}" type="slidenum">
              <a:rPr lang="en-US" smtClean="0"/>
              <a:t>‹#›</a:t>
            </a:fld>
            <a:endParaRPr lang="en-US"/>
          </a:p>
        </p:txBody>
      </p:sp>
    </p:spTree>
    <p:extLst>
      <p:ext uri="{BB962C8B-B14F-4D97-AF65-F5344CB8AC3E}">
        <p14:creationId xmlns:p14="http://schemas.microsoft.com/office/powerpoint/2010/main" val="445264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3020A-B822-0B12-9F2D-87DE2729B7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DBA058-F418-7DAF-AB7F-A803C56D30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2319E-2757-34B7-F339-70A92E5BC5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C89490-3BC2-52E3-1C57-A897305ECEF3}"/>
              </a:ext>
            </a:extLst>
          </p:cNvPr>
          <p:cNvSpPr>
            <a:spLocks noGrp="1"/>
          </p:cNvSpPr>
          <p:nvPr>
            <p:ph type="dt" sz="half" idx="10"/>
          </p:nvPr>
        </p:nvSpPr>
        <p:spPr/>
        <p:txBody>
          <a:bodyPr/>
          <a:lstStyle/>
          <a:p>
            <a:fld id="{89162F45-6B06-434A-B94B-84F790020D0D}" type="datetimeFigureOut">
              <a:rPr lang="en-US" smtClean="0"/>
              <a:t>12/6/2023</a:t>
            </a:fld>
            <a:endParaRPr lang="en-US"/>
          </a:p>
        </p:txBody>
      </p:sp>
      <p:sp>
        <p:nvSpPr>
          <p:cNvPr id="6" name="Footer Placeholder 5">
            <a:extLst>
              <a:ext uri="{FF2B5EF4-FFF2-40B4-BE49-F238E27FC236}">
                <a16:creationId xmlns:a16="http://schemas.microsoft.com/office/drawing/2014/main" id="{AE2F5DA4-99B7-5FFC-8F4A-BC6D3A259B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1BBCA1-B447-665A-F008-3389C391E2FE}"/>
              </a:ext>
            </a:extLst>
          </p:cNvPr>
          <p:cNvSpPr>
            <a:spLocks noGrp="1"/>
          </p:cNvSpPr>
          <p:nvPr>
            <p:ph type="sldNum" sz="quarter" idx="12"/>
          </p:nvPr>
        </p:nvSpPr>
        <p:spPr/>
        <p:txBody>
          <a:bodyPr/>
          <a:lstStyle/>
          <a:p>
            <a:fld id="{F1F85B3D-6B0C-4BB7-8C1D-84216BB7AC91}" type="slidenum">
              <a:rPr lang="en-US" smtClean="0"/>
              <a:t>‹#›</a:t>
            </a:fld>
            <a:endParaRPr lang="en-US"/>
          </a:p>
        </p:txBody>
      </p:sp>
    </p:spTree>
    <p:extLst>
      <p:ext uri="{BB962C8B-B14F-4D97-AF65-F5344CB8AC3E}">
        <p14:creationId xmlns:p14="http://schemas.microsoft.com/office/powerpoint/2010/main" val="1540822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E20253-80C2-ADCA-2C1F-36533CF096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E217FA-4FAF-CA7E-35EF-74665476EF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F5E57-6813-2B66-3B74-48E4D39B73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162F45-6B06-434A-B94B-84F790020D0D}" type="datetimeFigureOut">
              <a:rPr lang="en-US" smtClean="0"/>
              <a:t>12/6/2023</a:t>
            </a:fld>
            <a:endParaRPr lang="en-US"/>
          </a:p>
        </p:txBody>
      </p:sp>
      <p:sp>
        <p:nvSpPr>
          <p:cNvPr id="5" name="Footer Placeholder 4">
            <a:extLst>
              <a:ext uri="{FF2B5EF4-FFF2-40B4-BE49-F238E27FC236}">
                <a16:creationId xmlns:a16="http://schemas.microsoft.com/office/drawing/2014/main" id="{51108E50-AF4D-1DCC-104B-85CF148FD8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8D3AC4-A591-2CB6-6559-1DA97722A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85B3D-6B0C-4BB7-8C1D-84216BB7AC91}" type="slidenum">
              <a:rPr lang="en-US" smtClean="0"/>
              <a:t>‹#›</a:t>
            </a:fld>
            <a:endParaRPr lang="en-US"/>
          </a:p>
        </p:txBody>
      </p:sp>
    </p:spTree>
    <p:extLst>
      <p:ext uri="{BB962C8B-B14F-4D97-AF65-F5344CB8AC3E}">
        <p14:creationId xmlns:p14="http://schemas.microsoft.com/office/powerpoint/2010/main" val="926571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67FA79-2383-8F47-24EC-A19AD2FEECDA}"/>
              </a:ext>
            </a:extLst>
          </p:cNvPr>
          <p:cNvSpPr>
            <a:spLocks noGrp="1"/>
          </p:cNvSpPr>
          <p:nvPr>
            <p:ph type="ctrTitle"/>
          </p:nvPr>
        </p:nvSpPr>
        <p:spPr>
          <a:xfrm>
            <a:off x="686834" y="1153572"/>
            <a:ext cx="3200400" cy="4461163"/>
          </a:xfrm>
          <a:noFill/>
        </p:spPr>
        <p:txBody>
          <a:bodyPr vert="horz" lIns="91440" tIns="45720" rIns="91440" bIns="45720" rtlCol="0" anchor="ctr">
            <a:normAutofit/>
          </a:bodyPr>
          <a:lstStyle/>
          <a:p>
            <a:pPr algn="l"/>
            <a:r>
              <a:rPr lang="en-US" sz="3600">
                <a:solidFill>
                  <a:schemeClr val="bg1">
                    <a:lumMod val="95000"/>
                  </a:schemeClr>
                </a:solidFill>
                <a:cs typeface="Calibri Light"/>
              </a:rPr>
              <a:t>Suspension Rockers Redesign and Implementation Using 3D-Printed Material </a:t>
            </a:r>
            <a:endParaRPr lang="en-US" sz="3600" kern="1200">
              <a:solidFill>
                <a:schemeClr val="bg1">
                  <a:lumMod val="95000"/>
                </a:schemeClr>
              </a:solidFill>
              <a:latin typeface="+mj-lt"/>
              <a:ea typeface="Calibri Light"/>
              <a:cs typeface="Calibri Light"/>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ubtitle 2">
            <a:extLst>
              <a:ext uri="{FF2B5EF4-FFF2-40B4-BE49-F238E27FC236}">
                <a16:creationId xmlns:a16="http://schemas.microsoft.com/office/drawing/2014/main" id="{5E30DCC2-D364-5DE1-5B24-17B5FD223331}"/>
              </a:ext>
            </a:extLst>
          </p:cNvPr>
          <p:cNvSpPr>
            <a:spLocks noGrp="1"/>
          </p:cNvSpPr>
          <p:nvPr>
            <p:ph type="subTitle" idx="1"/>
          </p:nvPr>
        </p:nvSpPr>
        <p:spPr>
          <a:xfrm>
            <a:off x="4447308" y="591344"/>
            <a:ext cx="6906491" cy="5585619"/>
          </a:xfrm>
        </p:spPr>
        <p:txBody>
          <a:bodyPr vert="horz" lIns="91440" tIns="45720" rIns="91440" bIns="45720" rtlCol="0" anchor="ctr">
            <a:normAutofit/>
          </a:bodyPr>
          <a:lstStyle/>
          <a:p>
            <a:pPr algn="l"/>
            <a:r>
              <a:rPr lang="en-US"/>
              <a:t>Team: Nakoma Austin, Sean Bryant, Raio Lively, Jonas </a:t>
            </a:r>
            <a:r>
              <a:rPr lang="en-US" err="1"/>
              <a:t>Nouchet</a:t>
            </a:r>
            <a:r>
              <a:rPr lang="en-US"/>
              <a:t>, and Charles Wilson</a:t>
            </a:r>
          </a:p>
          <a:p>
            <a:pPr indent="-228600" algn="l">
              <a:buFont typeface="Arial" panose="020B0604020202020204" pitchFamily="34" charset="0"/>
              <a:buChar char="•"/>
            </a:pPr>
            <a:endParaRPr lang="en-US"/>
          </a:p>
          <a:p>
            <a:pPr algn="l"/>
            <a:r>
              <a:rPr lang="en-US"/>
              <a:t>Department of Mechanical and Aerospace Engineering, Old Dominion University, Norfolk VA</a:t>
            </a:r>
            <a:endParaRPr lang="en-US">
              <a:ea typeface="Calibri" panose="020F0502020204030204"/>
              <a:cs typeface="Calibri" panose="020F0502020204030204"/>
            </a:endParaRPr>
          </a:p>
          <a:p>
            <a:pPr indent="-228600" algn="l">
              <a:buFont typeface="Arial" panose="020B0604020202020204" pitchFamily="34" charset="0"/>
              <a:buChar char="•"/>
            </a:pPr>
            <a:endParaRPr lang="en-US"/>
          </a:p>
          <a:p>
            <a:pPr algn="l"/>
            <a:r>
              <a:rPr lang="en-US"/>
              <a:t>12/06/2023</a:t>
            </a:r>
            <a:endParaRPr lang="en-US">
              <a:ea typeface="Calibri"/>
              <a:cs typeface="Calibri"/>
            </a:endParaRPr>
          </a:p>
          <a:p>
            <a:pPr indent="-228600" algn="l">
              <a:buFont typeface="Arial" panose="020B0604020202020204" pitchFamily="34" charset="0"/>
              <a:buChar char="•"/>
            </a:pPr>
            <a:endParaRPr lang="en-US"/>
          </a:p>
          <a:p>
            <a:pPr algn="l"/>
            <a:r>
              <a:rPr lang="en-US"/>
              <a:t>Advisor: Dr. Ashish Tamhane</a:t>
            </a:r>
            <a:endParaRPr lang="en-US">
              <a:ea typeface="Calibri" panose="020F0502020204030204"/>
              <a:cs typeface="Calibri" panose="020F0502020204030204"/>
            </a:endParaRPr>
          </a:p>
          <a:p>
            <a:pPr algn="l"/>
            <a:r>
              <a:rPr lang="en-US">
                <a:cs typeface="Calibri"/>
              </a:rPr>
              <a:t>Graduate Student Advisor: Bryce Thacker</a:t>
            </a:r>
          </a:p>
          <a:p>
            <a:pPr indent="-228600" algn="l">
              <a:buFont typeface="Arial" panose="020B0604020202020204" pitchFamily="34" charset="0"/>
              <a:buChar char="•"/>
            </a:pPr>
            <a:endParaRPr lang="en-US">
              <a:cs typeface="Calibri"/>
            </a:endParaRPr>
          </a:p>
        </p:txBody>
      </p:sp>
    </p:spTree>
    <p:extLst>
      <p:ext uri="{BB962C8B-B14F-4D97-AF65-F5344CB8AC3E}">
        <p14:creationId xmlns:p14="http://schemas.microsoft.com/office/powerpoint/2010/main" val="3121147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image-20230926-184545-9663b584.jpeg">
            <a:extLst>
              <a:ext uri="{FF2B5EF4-FFF2-40B4-BE49-F238E27FC236}">
                <a16:creationId xmlns:a16="http://schemas.microsoft.com/office/drawing/2014/main" id="{7415D84E-18DE-7FE3-364E-D3D2A51C8F83}"/>
              </a:ext>
            </a:extLst>
          </p:cNvPr>
          <p:cNvPicPr>
            <a:picLocks noChangeAspect="1"/>
          </p:cNvPicPr>
          <p:nvPr/>
        </p:nvPicPr>
        <p:blipFill rotWithShape="1">
          <a:blip r:embed="rId3"/>
          <a:srcRect r="23851" b="-1"/>
          <a:stretch/>
        </p:blipFill>
        <p:spPr>
          <a:xfrm rot="5400000">
            <a:off x="4274662" y="2633894"/>
            <a:ext cx="3639312" cy="3584448"/>
          </a:xfrm>
          <a:prstGeom prst="rect">
            <a:avLst/>
          </a:prstGeom>
        </p:spPr>
      </p:pic>
      <p:pic>
        <p:nvPicPr>
          <p:cNvPr id="5" name="Picture 4" descr="image-20230926-184541-b68765ef.jpeg">
            <a:extLst>
              <a:ext uri="{FF2B5EF4-FFF2-40B4-BE49-F238E27FC236}">
                <a16:creationId xmlns:a16="http://schemas.microsoft.com/office/drawing/2014/main" id="{D4C44BBA-FDED-8430-2C79-1FCF876D93E5}"/>
              </a:ext>
            </a:extLst>
          </p:cNvPr>
          <p:cNvPicPr>
            <a:picLocks noChangeAspect="1"/>
          </p:cNvPicPr>
          <p:nvPr/>
        </p:nvPicPr>
        <p:blipFill rotWithShape="1">
          <a:blip r:embed="rId4"/>
          <a:srcRect r="23851" b="-1"/>
          <a:stretch/>
        </p:blipFill>
        <p:spPr>
          <a:xfrm rot="5400000">
            <a:off x="457200" y="2633894"/>
            <a:ext cx="3639312" cy="3584448"/>
          </a:xfrm>
          <a:prstGeom prst="rect">
            <a:avLst/>
          </a:prstGeom>
        </p:spPr>
      </p:pic>
      <p:pic>
        <p:nvPicPr>
          <p:cNvPr id="4" name="Content Placeholder 3" descr="image-20230926-184548-3383ed4c.jpeg">
            <a:extLst>
              <a:ext uri="{FF2B5EF4-FFF2-40B4-BE49-F238E27FC236}">
                <a16:creationId xmlns:a16="http://schemas.microsoft.com/office/drawing/2014/main" id="{EF618144-A28D-38AE-095D-89DA8EBA6F52}"/>
              </a:ext>
            </a:extLst>
          </p:cNvPr>
          <p:cNvPicPr>
            <a:picLocks noChangeAspect="1"/>
          </p:cNvPicPr>
          <p:nvPr/>
        </p:nvPicPr>
        <p:blipFill rotWithShape="1">
          <a:blip r:embed="rId5"/>
          <a:srcRect r="23851" b="-1"/>
          <a:stretch/>
        </p:blipFill>
        <p:spPr>
          <a:xfrm rot="5400000">
            <a:off x="8138160" y="2633894"/>
            <a:ext cx="3639312" cy="3584448"/>
          </a:xfrm>
          <a:prstGeom prst="rect">
            <a:avLst/>
          </a:prstGeom>
        </p:spPr>
      </p:pic>
      <p:sp>
        <p:nvSpPr>
          <p:cNvPr id="9" name="TextBox 8">
            <a:extLst>
              <a:ext uri="{FF2B5EF4-FFF2-40B4-BE49-F238E27FC236}">
                <a16:creationId xmlns:a16="http://schemas.microsoft.com/office/drawing/2014/main" id="{60F32EBC-D24F-7CB3-0EC6-E03AC84866BA}"/>
              </a:ext>
            </a:extLst>
          </p:cNvPr>
          <p:cNvSpPr txBox="1"/>
          <p:nvPr/>
        </p:nvSpPr>
        <p:spPr>
          <a:xfrm>
            <a:off x="1417483" y="6242322"/>
            <a:ext cx="1718760" cy="398386"/>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a:solidFill>
                  <a:srgbClr val="FFFFFF"/>
                </a:solidFill>
                <a:cs typeface="Calibri"/>
              </a:rPr>
              <a:t>Full MTS Machine</a:t>
            </a:r>
          </a:p>
        </p:txBody>
      </p:sp>
      <p:sp>
        <p:nvSpPr>
          <p:cNvPr id="11" name="TextBox 10">
            <a:extLst>
              <a:ext uri="{FF2B5EF4-FFF2-40B4-BE49-F238E27FC236}">
                <a16:creationId xmlns:a16="http://schemas.microsoft.com/office/drawing/2014/main" id="{DF266753-153E-0B4C-945A-A7386B1DAA7A}"/>
              </a:ext>
            </a:extLst>
          </p:cNvPr>
          <p:cNvSpPr txBox="1"/>
          <p:nvPr/>
        </p:nvSpPr>
        <p:spPr>
          <a:xfrm>
            <a:off x="4600228" y="6242322"/>
            <a:ext cx="3075490" cy="398386"/>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a:solidFill>
                  <a:srgbClr val="FFFFFF"/>
                </a:solidFill>
                <a:cs typeface="Calibri"/>
              </a:rPr>
              <a:t>Bottom Clamping Head of MTS Machine</a:t>
            </a:r>
            <a:endParaRPr lang="en-US"/>
          </a:p>
        </p:txBody>
      </p:sp>
      <p:sp>
        <p:nvSpPr>
          <p:cNvPr id="12" name="TextBox 11">
            <a:extLst>
              <a:ext uri="{FF2B5EF4-FFF2-40B4-BE49-F238E27FC236}">
                <a16:creationId xmlns:a16="http://schemas.microsoft.com/office/drawing/2014/main" id="{B9A5D25C-A389-9D08-CC08-6E57EC274752}"/>
              </a:ext>
            </a:extLst>
          </p:cNvPr>
          <p:cNvSpPr txBox="1"/>
          <p:nvPr/>
        </p:nvSpPr>
        <p:spPr>
          <a:xfrm>
            <a:off x="8489215" y="6242322"/>
            <a:ext cx="2926807" cy="398386"/>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a:solidFill>
                  <a:srgbClr val="FFFFFF"/>
                </a:solidFill>
                <a:cs typeface="Calibri"/>
              </a:rPr>
              <a:t>Top Clamping Head of MTS Machine</a:t>
            </a:r>
            <a:endParaRPr lang="en-US"/>
          </a:p>
        </p:txBody>
      </p:sp>
      <p:sp>
        <p:nvSpPr>
          <p:cNvPr id="22" name="Title 1">
            <a:extLst>
              <a:ext uri="{FF2B5EF4-FFF2-40B4-BE49-F238E27FC236}">
                <a16:creationId xmlns:a16="http://schemas.microsoft.com/office/drawing/2014/main" id="{6559450D-3778-4246-7FF6-CAF340153FD1}"/>
              </a:ext>
            </a:extLst>
          </p:cNvPr>
          <p:cNvSpPr>
            <a:spLocks noGrp="1"/>
          </p:cNvSpPr>
          <p:nvPr>
            <p:ph type="title"/>
          </p:nvPr>
        </p:nvSpPr>
        <p:spPr>
          <a:xfrm>
            <a:off x="488430" y="746125"/>
            <a:ext cx="11252616" cy="907087"/>
          </a:xfrm>
          <a:solidFill>
            <a:schemeClr val="tx1">
              <a:lumMod val="75000"/>
              <a:lumOff val="25000"/>
            </a:schemeClr>
          </a:solidFill>
        </p:spPr>
        <p:txBody>
          <a:bodyPr>
            <a:normAutofit/>
          </a:bodyPr>
          <a:lstStyle/>
          <a:p>
            <a:r>
              <a:rPr lang="en-US" sz="4000">
                <a:solidFill>
                  <a:srgbClr val="FFFFFF"/>
                </a:solidFill>
                <a:cs typeface="Calibri Light"/>
              </a:rPr>
              <a:t>Material Testing System (MTS) Machine</a:t>
            </a:r>
            <a:endParaRPr lang="en-US">
              <a:solidFill>
                <a:srgbClr val="FFFFFF"/>
              </a:solidFill>
            </a:endParaRPr>
          </a:p>
        </p:txBody>
      </p:sp>
    </p:spTree>
    <p:extLst>
      <p:ext uri="{BB962C8B-B14F-4D97-AF65-F5344CB8AC3E}">
        <p14:creationId xmlns:p14="http://schemas.microsoft.com/office/powerpoint/2010/main" val="1634465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90E7EB-340D-B70C-9A2C-4A125BC789EB}"/>
              </a:ext>
            </a:extLst>
          </p:cNvPr>
          <p:cNvSpPr>
            <a:spLocks noGrp="1"/>
          </p:cNvSpPr>
          <p:nvPr>
            <p:ph type="title"/>
          </p:nvPr>
        </p:nvSpPr>
        <p:spPr>
          <a:xfrm>
            <a:off x="1028700" y="1967266"/>
            <a:ext cx="2628900" cy="2547257"/>
          </a:xfrm>
          <a:noFill/>
        </p:spPr>
        <p:txBody>
          <a:bodyPr anchor="ctr">
            <a:normAutofit/>
          </a:bodyPr>
          <a:lstStyle/>
          <a:p>
            <a:pPr algn="ctr"/>
            <a:r>
              <a:rPr lang="en-US" sz="3600">
                <a:solidFill>
                  <a:srgbClr val="FFFFFF"/>
                </a:solidFill>
                <a:cs typeface="Calibri Light"/>
              </a:rPr>
              <a:t>Bracket Motion</a:t>
            </a:r>
            <a:endParaRPr lang="en-US" sz="3600">
              <a:solidFill>
                <a:srgbClr val="FFFFFF"/>
              </a:solidFill>
            </a:endParaRPr>
          </a:p>
        </p:txBody>
      </p:sp>
      <p:pic>
        <p:nvPicPr>
          <p:cNvPr id="4" name="Autodesk_Inventor_Professional_2024_2023-11-07_21-39-47~2">
            <a:hlinkClick r:id="" action="ppaction://media"/>
            <a:extLst>
              <a:ext uri="{FF2B5EF4-FFF2-40B4-BE49-F238E27FC236}">
                <a16:creationId xmlns:a16="http://schemas.microsoft.com/office/drawing/2014/main" id="{87265A66-05E3-6A37-FDAD-F2DA58442E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62776" y="643466"/>
            <a:ext cx="6609779" cy="5568739"/>
          </a:xfrm>
          <a:prstGeom prst="rect">
            <a:avLst/>
          </a:prstGeom>
        </p:spPr>
      </p:pic>
    </p:spTree>
    <p:extLst>
      <p:ext uri="{BB962C8B-B14F-4D97-AF65-F5344CB8AC3E}">
        <p14:creationId xmlns:p14="http://schemas.microsoft.com/office/powerpoint/2010/main" val="50686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D2C7DB-1AF0-BDA8-1028-D99B1C8536F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a:solidFill>
                  <a:srgbClr val="FFFFFF"/>
                </a:solidFill>
              </a:rPr>
              <a:t>Front Rocker Static </a:t>
            </a:r>
            <a:r>
              <a:rPr lang="en-US" sz="3600" kern="1200">
                <a:solidFill>
                  <a:srgbClr val="FFFFFF"/>
                </a:solidFill>
                <a:latin typeface="+mj-lt"/>
                <a:ea typeface="+mj-ea"/>
                <a:cs typeface="+mj-cs"/>
              </a:rPr>
              <a:t>Testing </a:t>
            </a:r>
          </a:p>
        </p:txBody>
      </p:sp>
      <p:pic>
        <p:nvPicPr>
          <p:cNvPr id="5" name="IMG_3348">
            <a:hlinkClick r:id="" action="ppaction://media"/>
            <a:extLst>
              <a:ext uri="{FF2B5EF4-FFF2-40B4-BE49-F238E27FC236}">
                <a16:creationId xmlns:a16="http://schemas.microsoft.com/office/drawing/2014/main" id="{EE235B00-4ECB-0C7C-0EE5-E4B5D7108E1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436122" y="463063"/>
            <a:ext cx="7576819" cy="5383635"/>
          </a:xfrm>
          <a:prstGeom prst="rect">
            <a:avLst/>
          </a:prstGeom>
        </p:spPr>
      </p:pic>
    </p:spTree>
    <p:extLst>
      <p:ext uri="{BB962C8B-B14F-4D97-AF65-F5344CB8AC3E}">
        <p14:creationId xmlns:p14="http://schemas.microsoft.com/office/powerpoint/2010/main" val="56652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9A249-EAFF-EAC4-9FDD-64D68BB636F4}"/>
              </a:ext>
            </a:extLst>
          </p:cNvPr>
          <p:cNvSpPr>
            <a:spLocks noGrp="1"/>
          </p:cNvSpPr>
          <p:nvPr>
            <p:ph type="title"/>
          </p:nvPr>
        </p:nvSpPr>
        <p:spPr>
          <a:xfrm>
            <a:off x="556532" y="643467"/>
            <a:ext cx="11210925" cy="744836"/>
          </a:xfrm>
          <a:solidFill>
            <a:schemeClr val="tx1">
              <a:lumMod val="75000"/>
              <a:lumOff val="25000"/>
            </a:schemeClr>
          </a:solidFill>
        </p:spPr>
        <p:txBody>
          <a:bodyPr>
            <a:normAutofit/>
          </a:bodyPr>
          <a:lstStyle/>
          <a:p>
            <a:r>
              <a:rPr lang="en-US" sz="3200">
                <a:solidFill>
                  <a:schemeClr val="bg1"/>
                </a:solidFill>
                <a:ea typeface="Calibri Light"/>
                <a:cs typeface="Calibri Light"/>
              </a:rPr>
              <a:t>Gantt Chart and Budget Synopsis</a:t>
            </a:r>
            <a:endParaRPr lang="en-US" sz="3200">
              <a:solidFill>
                <a:schemeClr val="bg1"/>
              </a:solidFill>
              <a:cs typeface="Calibri Light"/>
            </a:endParaRPr>
          </a:p>
        </p:txBody>
      </p:sp>
      <p:sp>
        <p:nvSpPr>
          <p:cNvPr id="3" name="TextBox 2">
            <a:extLst>
              <a:ext uri="{FF2B5EF4-FFF2-40B4-BE49-F238E27FC236}">
                <a16:creationId xmlns:a16="http://schemas.microsoft.com/office/drawing/2014/main" id="{04321CFC-145B-3180-6304-1CED185F5FE3}"/>
              </a:ext>
            </a:extLst>
          </p:cNvPr>
          <p:cNvSpPr txBox="1"/>
          <p:nvPr/>
        </p:nvSpPr>
        <p:spPr>
          <a:xfrm>
            <a:off x="672996" y="5490148"/>
            <a:ext cx="3246308" cy="652576"/>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Steel Plate - $76.69</a:t>
            </a:r>
          </a:p>
          <a:p>
            <a:pPr marL="285750" indent="-285750">
              <a:buFont typeface="Arial"/>
              <a:buChar char="•"/>
            </a:pPr>
            <a:r>
              <a:rPr lang="en-US">
                <a:cs typeface="Calibri" panose="020F0502020204030204"/>
              </a:rPr>
              <a:t>Filament - $261.25</a:t>
            </a:r>
          </a:p>
        </p:txBody>
      </p:sp>
      <p:sp>
        <p:nvSpPr>
          <p:cNvPr id="7" name="TextBox 6">
            <a:extLst>
              <a:ext uri="{FF2B5EF4-FFF2-40B4-BE49-F238E27FC236}">
                <a16:creationId xmlns:a16="http://schemas.microsoft.com/office/drawing/2014/main" id="{EBEE11D7-C65E-1645-270B-39E3E80A32F6}"/>
              </a:ext>
            </a:extLst>
          </p:cNvPr>
          <p:cNvSpPr txBox="1"/>
          <p:nvPr/>
        </p:nvSpPr>
        <p:spPr>
          <a:xfrm>
            <a:off x="3925551" y="5496393"/>
            <a:ext cx="7546609" cy="64633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Shocks - $149.98</a:t>
            </a:r>
          </a:p>
          <a:p>
            <a:pPr marL="285750" indent="-285750">
              <a:buFont typeface="Arial"/>
              <a:buChar char="•"/>
            </a:pPr>
            <a:r>
              <a:rPr lang="en-US">
                <a:cs typeface="Calibri" panose="020F0502020204030204"/>
              </a:rPr>
              <a:t>Ball Joint (Low Carbon Steel Rod, Oil Feelers Bronze Bearing) - $109.89</a:t>
            </a:r>
          </a:p>
        </p:txBody>
      </p:sp>
      <p:sp>
        <p:nvSpPr>
          <p:cNvPr id="8" name="TextBox 7">
            <a:extLst>
              <a:ext uri="{FF2B5EF4-FFF2-40B4-BE49-F238E27FC236}">
                <a16:creationId xmlns:a16="http://schemas.microsoft.com/office/drawing/2014/main" id="{D2FD2282-AB47-C761-1092-3463BF3BE497}"/>
              </a:ext>
            </a:extLst>
          </p:cNvPr>
          <p:cNvSpPr txBox="1"/>
          <p:nvPr/>
        </p:nvSpPr>
        <p:spPr>
          <a:xfrm>
            <a:off x="671434" y="5112270"/>
            <a:ext cx="10810093" cy="36933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panose="020F0502020204030204"/>
              </a:rPr>
              <a:t>Budget Synopsis</a:t>
            </a:r>
            <a:endParaRPr lang="en-US">
              <a:cs typeface="Calibri" panose="020F0502020204030204"/>
            </a:endParaRPr>
          </a:p>
        </p:txBody>
      </p:sp>
      <p:pic>
        <p:nvPicPr>
          <p:cNvPr id="5" name="Picture 4" descr="A screenshot of a computer&#10;&#10;Description automatically generated">
            <a:extLst>
              <a:ext uri="{FF2B5EF4-FFF2-40B4-BE49-F238E27FC236}">
                <a16:creationId xmlns:a16="http://schemas.microsoft.com/office/drawing/2014/main" id="{A8DDF2BF-AD2C-6E62-1E9F-14EA114436A9}"/>
              </a:ext>
            </a:extLst>
          </p:cNvPr>
          <p:cNvPicPr>
            <a:picLocks noChangeAspect="1"/>
          </p:cNvPicPr>
          <p:nvPr/>
        </p:nvPicPr>
        <p:blipFill rotWithShape="1">
          <a:blip r:embed="rId3"/>
          <a:srcRect l="35273" t="16621" r="2523" b="49498"/>
          <a:stretch/>
        </p:blipFill>
        <p:spPr>
          <a:xfrm>
            <a:off x="556134" y="1508229"/>
            <a:ext cx="10931174" cy="3360406"/>
          </a:xfrm>
          <a:prstGeom prst="rect">
            <a:avLst/>
          </a:prstGeom>
        </p:spPr>
      </p:pic>
    </p:spTree>
    <p:extLst>
      <p:ext uri="{BB962C8B-B14F-4D97-AF65-F5344CB8AC3E}">
        <p14:creationId xmlns:p14="http://schemas.microsoft.com/office/powerpoint/2010/main" val="197413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E78E-136F-915D-E6DF-70659CE2EE7E}"/>
              </a:ext>
            </a:extLst>
          </p:cNvPr>
          <p:cNvSpPr>
            <a:spLocks noGrp="1"/>
          </p:cNvSpPr>
          <p:nvPr>
            <p:ph type="title"/>
          </p:nvPr>
        </p:nvSpPr>
        <p:spPr>
          <a:xfrm>
            <a:off x="839788" y="365125"/>
            <a:ext cx="10515600" cy="888350"/>
          </a:xfrm>
          <a:solidFill>
            <a:schemeClr val="tx1">
              <a:lumMod val="75000"/>
              <a:lumOff val="25000"/>
            </a:schemeClr>
          </a:solidFill>
        </p:spPr>
        <p:txBody>
          <a:bodyPr/>
          <a:lstStyle/>
          <a:p>
            <a:r>
              <a:rPr lang="en-US">
                <a:solidFill>
                  <a:srgbClr val="FFFFFF"/>
                </a:solidFill>
                <a:cs typeface="Calibri Light"/>
              </a:rPr>
              <a:t>Conclusion</a:t>
            </a:r>
            <a:endParaRPr lang="en-US">
              <a:solidFill>
                <a:srgbClr val="FFFFFF"/>
              </a:solidFill>
            </a:endParaRPr>
          </a:p>
        </p:txBody>
      </p:sp>
      <p:sp>
        <p:nvSpPr>
          <p:cNvPr id="4" name="Text Placeholder 3">
            <a:extLst>
              <a:ext uri="{FF2B5EF4-FFF2-40B4-BE49-F238E27FC236}">
                <a16:creationId xmlns:a16="http://schemas.microsoft.com/office/drawing/2014/main" id="{822093CE-8826-56B9-1A6E-51EFE83A2EAF}"/>
              </a:ext>
            </a:extLst>
          </p:cNvPr>
          <p:cNvSpPr>
            <a:spLocks noGrp="1"/>
          </p:cNvSpPr>
          <p:nvPr>
            <p:ph type="body" idx="1"/>
          </p:nvPr>
        </p:nvSpPr>
        <p:spPr>
          <a:solidFill>
            <a:schemeClr val="bg1"/>
          </a:solidFill>
          <a:ln>
            <a:solidFill>
              <a:schemeClr val="tx1"/>
            </a:solidFill>
          </a:ln>
        </p:spPr>
        <p:txBody>
          <a:bodyPr vert="horz" lIns="91440" tIns="45720" rIns="91440" bIns="45720" rtlCol="0" anchor="ctr">
            <a:normAutofit/>
          </a:bodyPr>
          <a:lstStyle/>
          <a:p>
            <a:r>
              <a:rPr lang="en-US">
                <a:cs typeface="Calibri"/>
              </a:rPr>
              <a:t>Completed</a:t>
            </a:r>
            <a:endParaRPr lang="en-US"/>
          </a:p>
        </p:txBody>
      </p:sp>
      <p:sp>
        <p:nvSpPr>
          <p:cNvPr id="3" name="Content Placeholder 2">
            <a:extLst>
              <a:ext uri="{FF2B5EF4-FFF2-40B4-BE49-F238E27FC236}">
                <a16:creationId xmlns:a16="http://schemas.microsoft.com/office/drawing/2014/main" id="{D2A8154E-4930-CB75-8108-E7AABFC4214D}"/>
              </a:ext>
            </a:extLst>
          </p:cNvPr>
          <p:cNvSpPr>
            <a:spLocks noGrp="1"/>
          </p:cNvSpPr>
          <p:nvPr>
            <p:ph sz="half" idx="2"/>
          </p:nvPr>
        </p:nvSpPr>
        <p:spPr>
          <a:solidFill>
            <a:schemeClr val="bg1"/>
          </a:solidFill>
          <a:ln>
            <a:solidFill>
              <a:schemeClr val="tx1"/>
            </a:solidFill>
          </a:ln>
        </p:spPr>
        <p:txBody>
          <a:bodyPr vert="horz" lIns="91440" tIns="45720" rIns="91440" bIns="45720" rtlCol="0" anchor="t">
            <a:noAutofit/>
          </a:bodyPr>
          <a:lstStyle/>
          <a:p>
            <a:r>
              <a:rPr lang="en-US" sz="1800">
                <a:cs typeface="Calibri" panose="020F0502020204030204"/>
              </a:rPr>
              <a:t>Static Simulations (SolidWorks) and Test</a:t>
            </a:r>
          </a:p>
          <a:p>
            <a:r>
              <a:rPr lang="en-US" sz="1800">
                <a:cs typeface="Calibri" panose="020F0502020204030204"/>
              </a:rPr>
              <a:t>Dynamic Calculations</a:t>
            </a:r>
          </a:p>
          <a:p>
            <a:r>
              <a:rPr lang="en-US" sz="1800">
                <a:cs typeface="Calibri" panose="020F0502020204030204"/>
              </a:rPr>
              <a:t>Re-run of the Topology Simulations (SolidWorks)</a:t>
            </a:r>
          </a:p>
          <a:p>
            <a:r>
              <a:rPr lang="en-US" sz="1800">
                <a:cs typeface="Calibri" panose="020F0502020204030204"/>
              </a:rPr>
              <a:t>Basis/Template of the Test Plan (ASTM-E606)</a:t>
            </a:r>
          </a:p>
          <a:p>
            <a:r>
              <a:rPr lang="en-US" sz="1800">
                <a:cs typeface="Calibri" panose="020F0502020204030204"/>
              </a:rPr>
              <a:t>Completion of Test Rig Bracket Designs (ASME Y14.35 &amp; 14.5)</a:t>
            </a:r>
          </a:p>
          <a:p>
            <a:r>
              <a:rPr lang="en-US" sz="1800">
                <a:cs typeface="Calibri" panose="020F0502020204030204"/>
              </a:rPr>
              <a:t>Creation of the Test Rig Brackets (AWS D1.3 &amp; ANSI Z49.1)</a:t>
            </a:r>
          </a:p>
          <a:p>
            <a:r>
              <a:rPr lang="en-US" sz="1800">
                <a:cs typeface="Calibri" panose="020F0502020204030204"/>
              </a:rPr>
              <a:t>Bushing Hollowed and Pressed Into Rotation Point of the Rockers (ASTM-B438).</a:t>
            </a:r>
          </a:p>
          <a:p>
            <a:endParaRPr lang="en-US">
              <a:cs typeface="Calibri" panose="020F0502020204030204"/>
            </a:endParaRPr>
          </a:p>
          <a:p>
            <a:endParaRPr lang="en-US">
              <a:cs typeface="Calibri" panose="020F0502020204030204"/>
            </a:endParaRPr>
          </a:p>
        </p:txBody>
      </p:sp>
      <p:sp>
        <p:nvSpPr>
          <p:cNvPr id="5" name="Text Placeholder 4">
            <a:extLst>
              <a:ext uri="{FF2B5EF4-FFF2-40B4-BE49-F238E27FC236}">
                <a16:creationId xmlns:a16="http://schemas.microsoft.com/office/drawing/2014/main" id="{51B3996C-60A2-F8BC-0321-2F7010503A1A}"/>
              </a:ext>
            </a:extLst>
          </p:cNvPr>
          <p:cNvSpPr>
            <a:spLocks noGrp="1"/>
          </p:cNvSpPr>
          <p:nvPr>
            <p:ph type="body" sz="quarter" idx="3"/>
          </p:nvPr>
        </p:nvSpPr>
        <p:spPr>
          <a:solidFill>
            <a:schemeClr val="bg1"/>
          </a:solidFill>
          <a:ln>
            <a:solidFill>
              <a:schemeClr val="tx1"/>
            </a:solidFill>
          </a:ln>
        </p:spPr>
        <p:txBody>
          <a:bodyPr vert="horz" lIns="91440" tIns="45720" rIns="91440" bIns="45720" rtlCol="0" anchor="ctr">
            <a:normAutofit/>
          </a:bodyPr>
          <a:lstStyle/>
          <a:p>
            <a:r>
              <a:rPr lang="en-US">
                <a:ea typeface="Calibri"/>
                <a:cs typeface="Calibri"/>
              </a:rPr>
              <a:t>In the Future</a:t>
            </a:r>
          </a:p>
        </p:txBody>
      </p:sp>
      <p:sp>
        <p:nvSpPr>
          <p:cNvPr id="6" name="Content Placeholder 5">
            <a:extLst>
              <a:ext uri="{FF2B5EF4-FFF2-40B4-BE49-F238E27FC236}">
                <a16:creationId xmlns:a16="http://schemas.microsoft.com/office/drawing/2014/main" id="{83746D56-BD89-C49A-D7D4-851A86886ACF}"/>
              </a:ext>
            </a:extLst>
          </p:cNvPr>
          <p:cNvSpPr>
            <a:spLocks noGrp="1"/>
          </p:cNvSpPr>
          <p:nvPr>
            <p:ph sz="quarter" idx="4"/>
          </p:nvPr>
        </p:nvSpPr>
        <p:spPr>
          <a:solidFill>
            <a:schemeClr val="bg1"/>
          </a:solidFill>
          <a:ln>
            <a:solidFill>
              <a:schemeClr val="tx1"/>
            </a:solidFill>
          </a:ln>
        </p:spPr>
        <p:txBody>
          <a:bodyPr vert="horz" lIns="91440" tIns="45720" rIns="91440" bIns="45720" rtlCol="0" anchor="t">
            <a:normAutofit/>
          </a:bodyPr>
          <a:lstStyle/>
          <a:p>
            <a:r>
              <a:rPr lang="en-US" sz="1800">
                <a:cs typeface="Calibri"/>
              </a:rPr>
              <a:t>Finish the Test Plan – Make sure the advisors know to sign up the next group for training</a:t>
            </a:r>
            <a:endParaRPr lang="en-US">
              <a:cs typeface="Calibri"/>
            </a:endParaRPr>
          </a:p>
          <a:p>
            <a:r>
              <a:rPr lang="en-US" sz="1800">
                <a:cs typeface="Calibri"/>
              </a:rPr>
              <a:t>Complete Fatigue Testing</a:t>
            </a:r>
            <a:endParaRPr lang="en-US">
              <a:cs typeface="Calibri"/>
            </a:endParaRPr>
          </a:p>
          <a:p>
            <a:r>
              <a:rPr lang="en-US" sz="1800">
                <a:cs typeface="Calibri"/>
              </a:rPr>
              <a:t>Explore Different Manufacturing Options and Styles</a:t>
            </a:r>
          </a:p>
          <a:p>
            <a:endParaRPr lang="en-US" sz="1800">
              <a:cs typeface="Calibri"/>
            </a:endParaRPr>
          </a:p>
          <a:p>
            <a:pPr marL="0" indent="0">
              <a:buNone/>
            </a:pPr>
            <a:endParaRPr lang="en-US" sz="1800">
              <a:cs typeface="Calibri"/>
            </a:endParaRPr>
          </a:p>
        </p:txBody>
      </p:sp>
    </p:spTree>
    <p:extLst>
      <p:ext uri="{BB962C8B-B14F-4D97-AF65-F5344CB8AC3E}">
        <p14:creationId xmlns:p14="http://schemas.microsoft.com/office/powerpoint/2010/main" val="1254401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AEB1F-7FBF-1AF3-E888-C8BCC106478A}"/>
              </a:ext>
            </a:extLst>
          </p:cNvPr>
          <p:cNvSpPr>
            <a:spLocks noGrp="1"/>
          </p:cNvSpPr>
          <p:nvPr>
            <p:ph type="title"/>
          </p:nvPr>
        </p:nvSpPr>
        <p:spPr>
          <a:xfrm>
            <a:off x="838200" y="182880"/>
            <a:ext cx="10515600" cy="914400"/>
          </a:xfrm>
        </p:spPr>
        <p:txBody>
          <a:bodyPr>
            <a:normAutofit/>
          </a:bodyPr>
          <a:lstStyle/>
          <a:p>
            <a:r>
              <a:rPr lang="en-US" sz="4000">
                <a:ea typeface="Calibri Light"/>
                <a:cs typeface="Calibri Light"/>
              </a:rPr>
              <a:t>Complete List of Engineering Standards </a:t>
            </a:r>
            <a:endParaRPr lang="en-US" sz="4000"/>
          </a:p>
        </p:txBody>
      </p:sp>
      <p:sp>
        <p:nvSpPr>
          <p:cNvPr id="3" name="Content Placeholder 2">
            <a:extLst>
              <a:ext uri="{FF2B5EF4-FFF2-40B4-BE49-F238E27FC236}">
                <a16:creationId xmlns:a16="http://schemas.microsoft.com/office/drawing/2014/main" id="{2EB835B3-726F-5E0D-D9C3-0BDD3ADB712F}"/>
              </a:ext>
            </a:extLst>
          </p:cNvPr>
          <p:cNvSpPr>
            <a:spLocks noGrp="1"/>
          </p:cNvSpPr>
          <p:nvPr>
            <p:ph idx="1"/>
          </p:nvPr>
        </p:nvSpPr>
        <p:spPr>
          <a:xfrm>
            <a:off x="838200" y="1475281"/>
            <a:ext cx="10515600" cy="4701682"/>
          </a:xfrm>
        </p:spPr>
        <p:txBody>
          <a:bodyPr vert="horz" lIns="91440" tIns="45720" rIns="91440" bIns="45720" rtlCol="0" anchor="t">
            <a:normAutofit fontScale="70000" lnSpcReduction="20000"/>
          </a:bodyPr>
          <a:lstStyle/>
          <a:p>
            <a:pPr marL="457200" indent="-457200"/>
            <a:r>
              <a:rPr lang="en-US">
                <a:cs typeface="Calibri"/>
              </a:rPr>
              <a:t>ANSI Z49.1: covers all aspects of safety and health in the welding environment, with an emphasis on oxyfuel gas and arc welding.</a:t>
            </a:r>
          </a:p>
          <a:p>
            <a:pPr marL="457200" indent="-457200"/>
            <a:r>
              <a:rPr lang="en-US"/>
              <a:t>ASME Y14.35: establishes the practice for revising drawings and associated documentation and demonstrates methods for identification and revisions. </a:t>
            </a:r>
          </a:p>
          <a:p>
            <a:pPr marL="457200" indent="-457200"/>
            <a:r>
              <a:rPr lang="en-US"/>
              <a:t>ASME Y14.5: establishes the rules, symbols, definitions, requirements, defaults, and recommended practices for stating and interpreting Geometric Dimensions and Tolerances on engineering drawings, models defined in digital data files, and related documents.</a:t>
            </a:r>
            <a:endParaRPr lang="en-US">
              <a:cs typeface="Calibri"/>
            </a:endParaRPr>
          </a:p>
          <a:p>
            <a:pPr marL="457200" indent="-457200"/>
            <a:r>
              <a:rPr lang="en-US"/>
              <a:t>ASTM-E606: fatigue testing by cyclic load simulated by typically used by servo-hydraulic testing until failure. </a:t>
            </a:r>
          </a:p>
          <a:p>
            <a:pPr marL="457200" indent="-457200"/>
            <a:r>
              <a:rPr lang="en-US"/>
              <a:t>ASTM-B438: specifies requirements of bronze-based bearings produced from mixed metal powders using powder metallurgy technology and then impregnated with oil to supply lubrication.</a:t>
            </a:r>
            <a:endParaRPr lang="en-US">
              <a:cs typeface="Calibri"/>
            </a:endParaRPr>
          </a:p>
          <a:p>
            <a:pPr marL="457200" indent="-457200"/>
            <a:r>
              <a:rPr lang="en-US"/>
              <a:t>AWS D1.3: structural welding of steel sheet metal to other structural sheet steels or to supporting structural steel members, including Tungsten Inert Gas (TID) welding.</a:t>
            </a:r>
          </a:p>
          <a:p>
            <a:pPr marL="457200" indent="-457200"/>
            <a:r>
              <a:rPr lang="en-US"/>
              <a:t>ISO 9001: international standard that specifies requirements for a quality management system.</a:t>
            </a:r>
          </a:p>
        </p:txBody>
      </p:sp>
    </p:spTree>
    <p:extLst>
      <p:ext uri="{BB962C8B-B14F-4D97-AF65-F5344CB8AC3E}">
        <p14:creationId xmlns:p14="http://schemas.microsoft.com/office/powerpoint/2010/main" val="3501490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ck Question Mark Stock Illustration - Download Image Now - Question Mark,  Backgrounds, Pattern - iStock">
            <a:extLst>
              <a:ext uri="{FF2B5EF4-FFF2-40B4-BE49-F238E27FC236}">
                <a16:creationId xmlns:a16="http://schemas.microsoft.com/office/drawing/2014/main" id="{AAA2C45E-5E04-5B56-6920-C2B4387DAB5D}"/>
              </a:ext>
            </a:extLst>
          </p:cNvPr>
          <p:cNvPicPr>
            <a:picLocks noChangeArrowheads="1"/>
          </p:cNvPicPr>
          <p:nvPr/>
        </p:nvPicPr>
        <p:blipFill>
          <a:blip r:embed="rId2">
            <a:alphaModFix amt="4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5AE6D0-DAB0-588F-9D46-ED718B886C38}"/>
              </a:ext>
            </a:extLst>
          </p:cNvPr>
          <p:cNvSpPr>
            <a:spLocks noGrp="1"/>
          </p:cNvSpPr>
          <p:nvPr>
            <p:ph type="title"/>
          </p:nvPr>
        </p:nvSpPr>
        <p:spPr>
          <a:xfrm>
            <a:off x="4140200" y="2967335"/>
            <a:ext cx="3911600" cy="923330"/>
          </a:xfrm>
          <a:solidFill>
            <a:schemeClr val="bg1"/>
          </a:solidFill>
          <a:effectLst>
            <a:outerShdw blurRad="50800" dist="38100" dir="2700000" algn="tl" rotWithShape="0">
              <a:prstClr val="black">
                <a:alpha val="40000"/>
              </a:prstClr>
            </a:outerShdw>
            <a:softEdge rad="127000"/>
          </a:effectLst>
        </p:spPr>
        <p:txBody>
          <a:bodyPr wrap="square">
            <a:spAutoFit/>
          </a:bodyPr>
          <a:lstStyle/>
          <a:p>
            <a:pPr algn="ctr"/>
            <a:r>
              <a:rPr lang="en-US" sz="6000">
                <a:ea typeface="Calibri Light"/>
                <a:cs typeface="Calibri Light"/>
              </a:rPr>
              <a:t>Questions?</a:t>
            </a:r>
            <a:endParaRPr lang="en-US" sz="6000"/>
          </a:p>
        </p:txBody>
      </p:sp>
    </p:spTree>
    <p:extLst>
      <p:ext uri="{BB962C8B-B14F-4D97-AF65-F5344CB8AC3E}">
        <p14:creationId xmlns:p14="http://schemas.microsoft.com/office/powerpoint/2010/main" val="3315766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9A249-EAFF-EAC4-9FDD-64D68BB636F4}"/>
              </a:ext>
            </a:extLst>
          </p:cNvPr>
          <p:cNvSpPr>
            <a:spLocks noGrp="1"/>
          </p:cNvSpPr>
          <p:nvPr>
            <p:ph type="title"/>
          </p:nvPr>
        </p:nvSpPr>
        <p:spPr>
          <a:xfrm>
            <a:off x="838200" y="382748"/>
            <a:ext cx="10515600" cy="914400"/>
          </a:xfrm>
          <a:solidFill>
            <a:schemeClr val="tx1">
              <a:lumMod val="75000"/>
              <a:lumOff val="25000"/>
            </a:schemeClr>
          </a:solidFill>
        </p:spPr>
        <p:txBody>
          <a:bodyPr>
            <a:normAutofit/>
          </a:bodyPr>
          <a:lstStyle/>
          <a:p>
            <a:r>
              <a:rPr lang="en-US" sz="4000">
                <a:solidFill>
                  <a:schemeClr val="bg1"/>
                </a:solidFill>
                <a:ea typeface="Calibri Light"/>
                <a:cs typeface="Calibri Light"/>
              </a:rPr>
              <a:t>Outline</a:t>
            </a:r>
            <a:endParaRPr lang="en-US">
              <a:solidFill>
                <a:schemeClr val="bg1"/>
              </a:solidFill>
              <a:cs typeface="Calibri Light"/>
            </a:endParaRPr>
          </a:p>
        </p:txBody>
      </p:sp>
      <p:sp>
        <p:nvSpPr>
          <p:cNvPr id="3" name="Content Placeholder 2">
            <a:extLst>
              <a:ext uri="{FF2B5EF4-FFF2-40B4-BE49-F238E27FC236}">
                <a16:creationId xmlns:a16="http://schemas.microsoft.com/office/drawing/2014/main" id="{8D4EBD07-6B86-3B6F-31D4-B62A6B3DADFC}"/>
              </a:ext>
            </a:extLst>
          </p:cNvPr>
          <p:cNvSpPr>
            <a:spLocks noGrp="1"/>
          </p:cNvSpPr>
          <p:nvPr>
            <p:ph idx="1"/>
          </p:nvPr>
        </p:nvSpPr>
        <p:spPr>
          <a:xfrm>
            <a:off x="838200" y="1825625"/>
            <a:ext cx="10515600" cy="4649511"/>
          </a:xfrm>
          <a:solidFill>
            <a:schemeClr val="bg1"/>
          </a:solidFill>
          <a:ln>
            <a:solidFill>
              <a:schemeClr val="tx1"/>
            </a:solidFill>
          </a:ln>
        </p:spPr>
        <p:txBody>
          <a:bodyPr vert="horz" lIns="91440" tIns="45720" rIns="91440" bIns="45720" rtlCol="0" anchor="t">
            <a:noAutofit/>
          </a:bodyPr>
          <a:lstStyle/>
          <a:p>
            <a:pPr marL="514350" indent="-514350">
              <a:buAutoNum type="arabicPeriod"/>
            </a:pPr>
            <a:r>
              <a:rPr lang="en-US">
                <a:ea typeface="Roboto"/>
                <a:cs typeface="Roboto"/>
              </a:rPr>
              <a:t>Project History and Background</a:t>
            </a:r>
          </a:p>
          <a:p>
            <a:pPr marL="514350" indent="-514350">
              <a:buAutoNum type="arabicPeriod"/>
            </a:pPr>
            <a:r>
              <a:rPr lang="en-US">
                <a:latin typeface="Calibri"/>
                <a:ea typeface="Roboto"/>
                <a:cs typeface="Roboto"/>
              </a:rPr>
              <a:t>Discussion of the Front Rockers</a:t>
            </a:r>
          </a:p>
          <a:p>
            <a:pPr marL="514350" indent="-514350">
              <a:buAutoNum type="arabicPeriod"/>
            </a:pPr>
            <a:r>
              <a:rPr lang="en-US">
                <a:latin typeface="Calibri"/>
                <a:ea typeface="Roboto"/>
                <a:cs typeface="Roboto"/>
              </a:rPr>
              <a:t>Discussion of the Rear Rockers</a:t>
            </a:r>
          </a:p>
          <a:p>
            <a:pPr marL="514350" indent="-514350">
              <a:buAutoNum type="arabicPeriod"/>
            </a:pPr>
            <a:r>
              <a:rPr lang="en-US">
                <a:latin typeface="Calibri"/>
                <a:ea typeface="Roboto"/>
                <a:cs typeface="Roboto"/>
              </a:rPr>
              <a:t>Bracket Design</a:t>
            </a:r>
          </a:p>
          <a:p>
            <a:pPr marL="514350" indent="-514350">
              <a:buAutoNum type="arabicPeriod"/>
            </a:pPr>
            <a:r>
              <a:rPr lang="en-US">
                <a:latin typeface="Calibri"/>
                <a:ea typeface="Roboto"/>
                <a:cs typeface="Roboto"/>
              </a:rPr>
              <a:t>Test Rig Set-Up and Test Plan</a:t>
            </a:r>
          </a:p>
          <a:p>
            <a:pPr marL="514350" indent="-514350">
              <a:buAutoNum type="arabicPeriod"/>
            </a:pPr>
            <a:r>
              <a:rPr lang="en-US">
                <a:latin typeface="Calibri"/>
                <a:ea typeface="Roboto"/>
                <a:cs typeface="Roboto"/>
              </a:rPr>
              <a:t>Gantt Chart</a:t>
            </a:r>
          </a:p>
          <a:p>
            <a:pPr marL="514350" indent="-514350">
              <a:buAutoNum type="arabicPeriod"/>
            </a:pPr>
            <a:r>
              <a:rPr lang="en-US">
                <a:latin typeface="Calibri"/>
                <a:ea typeface="Roboto"/>
                <a:cs typeface="Roboto"/>
              </a:rPr>
              <a:t>Conclusion</a:t>
            </a:r>
          </a:p>
          <a:p>
            <a:pPr marL="514350" indent="-514350">
              <a:buAutoNum type="arabicPeriod"/>
            </a:pPr>
            <a:r>
              <a:rPr lang="en-US">
                <a:latin typeface="Calibri"/>
                <a:ea typeface="Roboto"/>
                <a:cs typeface="Roboto"/>
              </a:rPr>
              <a:t>Complete List of Engineering Standards</a:t>
            </a:r>
          </a:p>
        </p:txBody>
      </p:sp>
    </p:spTree>
    <p:extLst>
      <p:ext uri="{BB962C8B-B14F-4D97-AF65-F5344CB8AC3E}">
        <p14:creationId xmlns:p14="http://schemas.microsoft.com/office/powerpoint/2010/main" val="67616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9A249-EAFF-EAC4-9FDD-64D68BB636F4}"/>
              </a:ext>
            </a:extLst>
          </p:cNvPr>
          <p:cNvSpPr>
            <a:spLocks noGrp="1"/>
          </p:cNvSpPr>
          <p:nvPr>
            <p:ph type="title"/>
          </p:nvPr>
        </p:nvSpPr>
        <p:spPr>
          <a:xfrm>
            <a:off x="838200" y="463945"/>
            <a:ext cx="10515600" cy="914400"/>
          </a:xfrm>
          <a:solidFill>
            <a:schemeClr val="tx1">
              <a:lumMod val="75000"/>
              <a:lumOff val="25000"/>
            </a:schemeClr>
          </a:solidFill>
        </p:spPr>
        <p:txBody>
          <a:bodyPr>
            <a:normAutofit/>
          </a:bodyPr>
          <a:lstStyle/>
          <a:p>
            <a:r>
              <a:rPr lang="en-US" sz="4000">
                <a:solidFill>
                  <a:schemeClr val="bg1"/>
                </a:solidFill>
                <a:ea typeface="Calibri Light"/>
                <a:cs typeface="Calibri Light"/>
              </a:rPr>
              <a:t>Project History and Background</a:t>
            </a:r>
            <a:endParaRPr lang="en-US" sz="4000">
              <a:solidFill>
                <a:schemeClr val="bg1"/>
              </a:solidFill>
              <a:cs typeface="Calibri Light"/>
            </a:endParaRPr>
          </a:p>
        </p:txBody>
      </p:sp>
      <p:sp>
        <p:nvSpPr>
          <p:cNvPr id="3" name="Content Placeholder 2">
            <a:extLst>
              <a:ext uri="{FF2B5EF4-FFF2-40B4-BE49-F238E27FC236}">
                <a16:creationId xmlns:a16="http://schemas.microsoft.com/office/drawing/2014/main" id="{8D4EBD07-6B86-3B6F-31D4-B62A6B3DADFC}"/>
              </a:ext>
            </a:extLst>
          </p:cNvPr>
          <p:cNvSpPr>
            <a:spLocks noGrp="1"/>
          </p:cNvSpPr>
          <p:nvPr>
            <p:ph idx="1"/>
          </p:nvPr>
        </p:nvSpPr>
        <p:spPr>
          <a:xfrm>
            <a:off x="838200" y="1825625"/>
            <a:ext cx="10515600" cy="4649511"/>
          </a:xfrm>
          <a:solidFill>
            <a:schemeClr val="bg1"/>
          </a:solidFill>
          <a:ln>
            <a:solidFill>
              <a:schemeClr val="tx1"/>
            </a:solidFill>
          </a:ln>
        </p:spPr>
        <p:txBody>
          <a:bodyPr vert="horz" lIns="91440" tIns="45720" rIns="91440" bIns="45720" rtlCol="0" anchor="t">
            <a:noAutofit/>
          </a:bodyPr>
          <a:lstStyle/>
          <a:p>
            <a:r>
              <a:rPr lang="en-US">
                <a:latin typeface="Calibri"/>
                <a:ea typeface="Roboto"/>
                <a:cs typeface="Roboto"/>
              </a:rPr>
              <a:t>Background: the ODU FSAE Team produces a racing vehicle every two years and competes nationally.</a:t>
            </a:r>
          </a:p>
          <a:p>
            <a:r>
              <a:rPr lang="en-US">
                <a:latin typeface="Calibri"/>
                <a:ea typeface="Calibri"/>
                <a:cs typeface="Calibri"/>
              </a:rPr>
              <a:t>Project was undertaken because the previous aluminum rockers were:</a:t>
            </a:r>
          </a:p>
          <a:p>
            <a:pPr lvl="1"/>
            <a:r>
              <a:rPr lang="en-US">
                <a:latin typeface="Calibri"/>
                <a:ea typeface="Calibri"/>
                <a:cs typeface="Calibri"/>
              </a:rPr>
              <a:t>Expensive to produce</a:t>
            </a:r>
          </a:p>
          <a:p>
            <a:pPr lvl="1"/>
            <a:r>
              <a:rPr lang="en-US">
                <a:latin typeface="Calibri"/>
                <a:ea typeface="Calibri"/>
                <a:cs typeface="Calibri"/>
              </a:rPr>
              <a:t>Heavy</a:t>
            </a:r>
          </a:p>
          <a:p>
            <a:pPr lvl="1"/>
            <a:r>
              <a:rPr lang="en-US">
                <a:latin typeface="Calibri"/>
                <a:ea typeface="Calibri"/>
                <a:cs typeface="Calibri"/>
              </a:rPr>
              <a:t>Inconvenient (untimely) to obtain through outside vendors</a:t>
            </a:r>
            <a:endParaRPr lang="en-US"/>
          </a:p>
          <a:p>
            <a:r>
              <a:rPr lang="en-US">
                <a:latin typeface="Calibri"/>
                <a:ea typeface="Roboto"/>
                <a:cs typeface="Roboto"/>
              </a:rPr>
              <a:t>Objective: to determine if the FSAE Race Car can operate using PA-6CF 3D-Printed Rockers, which can be made on-campus with the AM Lab, are cheaper to produce, and made of a lighter material than aluminum.</a:t>
            </a:r>
          </a:p>
        </p:txBody>
      </p:sp>
    </p:spTree>
    <p:extLst>
      <p:ext uri="{BB962C8B-B14F-4D97-AF65-F5344CB8AC3E}">
        <p14:creationId xmlns:p14="http://schemas.microsoft.com/office/powerpoint/2010/main" val="3145732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AD193-7E74-AD1A-5A5C-262DE9C28D07}"/>
              </a:ext>
            </a:extLst>
          </p:cNvPr>
          <p:cNvSpPr>
            <a:spLocks noGrp="1"/>
          </p:cNvSpPr>
          <p:nvPr>
            <p:ph type="title"/>
          </p:nvPr>
        </p:nvSpPr>
        <p:spPr>
          <a:xfrm>
            <a:off x="876787" y="525877"/>
            <a:ext cx="10838739" cy="664104"/>
          </a:xfrm>
          <a:solidFill>
            <a:schemeClr val="tx1">
              <a:lumMod val="75000"/>
              <a:lumOff val="25000"/>
            </a:schemeClr>
          </a:solidFill>
        </p:spPr>
        <p:txBody>
          <a:bodyPr vert="horz" lIns="91440" tIns="45720" rIns="91440" bIns="45720" rtlCol="0" anchor="b">
            <a:normAutofit fontScale="90000"/>
          </a:bodyPr>
          <a:lstStyle/>
          <a:p>
            <a:r>
              <a:rPr lang="en-US">
                <a:solidFill>
                  <a:schemeClr val="bg1"/>
                </a:solidFill>
              </a:rPr>
              <a:t>Front Rocker</a:t>
            </a:r>
            <a:endParaRPr lang="en-US">
              <a:solidFill>
                <a:schemeClr val="bg1"/>
              </a:solidFill>
              <a:cs typeface="Calibri Light"/>
            </a:endParaRPr>
          </a:p>
        </p:txBody>
      </p:sp>
      <p:pic>
        <p:nvPicPr>
          <p:cNvPr id="12" name="IMG_3306~2">
            <a:hlinkClick r:id="" action="ppaction://media"/>
            <a:extLst>
              <a:ext uri="{FF2B5EF4-FFF2-40B4-BE49-F238E27FC236}">
                <a16:creationId xmlns:a16="http://schemas.microsoft.com/office/drawing/2014/main" id="{D5DCC6DB-0ED6-5A7E-E485-857CB812EC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52146" y="2106591"/>
            <a:ext cx="6202248" cy="3505342"/>
          </a:xfrm>
          <a:prstGeom prst="rect">
            <a:avLst/>
          </a:prstGeom>
        </p:spPr>
      </p:pic>
      <p:pic>
        <p:nvPicPr>
          <p:cNvPr id="20" name="Picture 19">
            <a:extLst>
              <a:ext uri="{FF2B5EF4-FFF2-40B4-BE49-F238E27FC236}">
                <a16:creationId xmlns:a16="http://schemas.microsoft.com/office/drawing/2014/main" id="{3B3C06D0-301B-A975-7D8E-0C5B2BBA8EA0}"/>
              </a:ext>
            </a:extLst>
          </p:cNvPr>
          <p:cNvPicPr>
            <a:picLocks noChangeAspect="1"/>
          </p:cNvPicPr>
          <p:nvPr/>
        </p:nvPicPr>
        <p:blipFill>
          <a:blip r:embed="rId6"/>
          <a:stretch>
            <a:fillRect/>
          </a:stretch>
        </p:blipFill>
        <p:spPr>
          <a:xfrm>
            <a:off x="924981" y="2500049"/>
            <a:ext cx="3544292" cy="2714872"/>
          </a:xfrm>
          <a:prstGeom prst="rect">
            <a:avLst/>
          </a:prstGeom>
        </p:spPr>
      </p:pic>
      <p:cxnSp>
        <p:nvCxnSpPr>
          <p:cNvPr id="22" name="Straight Arrow Connector 21">
            <a:extLst>
              <a:ext uri="{FF2B5EF4-FFF2-40B4-BE49-F238E27FC236}">
                <a16:creationId xmlns:a16="http://schemas.microsoft.com/office/drawing/2014/main" id="{7FE67EB8-3AF0-1C75-B01D-79ED4A56EA8E}"/>
              </a:ext>
            </a:extLst>
          </p:cNvPr>
          <p:cNvCxnSpPr>
            <a:cxnSpLocks/>
          </p:cNvCxnSpPr>
          <p:nvPr/>
        </p:nvCxnSpPr>
        <p:spPr>
          <a:xfrm>
            <a:off x="1859762" y="4677482"/>
            <a:ext cx="684693" cy="6358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C21DB2A-ED5D-AA76-E926-02088D33B90D}"/>
              </a:ext>
            </a:extLst>
          </p:cNvPr>
          <p:cNvSpPr txBox="1"/>
          <p:nvPr/>
        </p:nvSpPr>
        <p:spPr>
          <a:xfrm>
            <a:off x="801728" y="4513581"/>
            <a:ext cx="1086376" cy="263785"/>
          </a:xfrm>
          <a:prstGeom prst="rect">
            <a:avLst/>
          </a:prstGeom>
          <a:solidFill>
            <a:schemeClr val="bg1"/>
          </a:solidFill>
          <a:ln w="19050">
            <a:solidFill>
              <a:schemeClr val="accent2"/>
            </a:solidFill>
          </a:ln>
        </p:spPr>
        <p:txBody>
          <a:bodyPr wrap="square" lIns="91440" tIns="45720" rIns="91440" bIns="45720" rtlCol="0" anchor="t">
            <a:spAutoFit/>
          </a:bodyPr>
          <a:lstStyle/>
          <a:p>
            <a:pPr algn="ctr" defTabSz="413857">
              <a:spcAft>
                <a:spcPts val="438"/>
              </a:spcAft>
            </a:pPr>
            <a:r>
              <a:rPr lang="en-US" sz="1200" kern="1200">
                <a:latin typeface="+mn-lt"/>
                <a:ea typeface="+mn-ea"/>
                <a:cs typeface="+mn-cs"/>
              </a:rPr>
              <a:t>Rotation Point</a:t>
            </a:r>
            <a:endParaRPr lang="en-US" sz="1200">
              <a:cs typeface="Calibri"/>
            </a:endParaRPr>
          </a:p>
        </p:txBody>
      </p:sp>
      <p:cxnSp>
        <p:nvCxnSpPr>
          <p:cNvPr id="3" name="Straight Arrow Connector 2">
            <a:extLst>
              <a:ext uri="{FF2B5EF4-FFF2-40B4-BE49-F238E27FC236}">
                <a16:creationId xmlns:a16="http://schemas.microsoft.com/office/drawing/2014/main" id="{DD2CE088-F390-6468-23FA-8E9011C7AFDC}"/>
              </a:ext>
            </a:extLst>
          </p:cNvPr>
          <p:cNvCxnSpPr>
            <a:cxnSpLocks/>
          </p:cNvCxnSpPr>
          <p:nvPr/>
        </p:nvCxnSpPr>
        <p:spPr>
          <a:xfrm flipV="1">
            <a:off x="1302697" y="2987909"/>
            <a:ext cx="1165569" cy="54896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C0C11C2-C90E-1B46-A2E6-70FB228A11E8}"/>
              </a:ext>
            </a:extLst>
          </p:cNvPr>
          <p:cNvSpPr txBox="1"/>
          <p:nvPr/>
        </p:nvSpPr>
        <p:spPr>
          <a:xfrm rot="20132340">
            <a:off x="299410" y="3597897"/>
            <a:ext cx="1150654" cy="461665"/>
          </a:xfrm>
          <a:prstGeom prst="rect">
            <a:avLst/>
          </a:prstGeom>
          <a:solidFill>
            <a:schemeClr val="bg1"/>
          </a:solidFill>
          <a:ln w="19050">
            <a:solidFill>
              <a:srgbClr val="00B0F0"/>
            </a:solidFill>
          </a:ln>
        </p:spPr>
        <p:txBody>
          <a:bodyPr wrap="square" lIns="91440" tIns="45720" rIns="91440" bIns="45720" rtlCol="0" anchor="t">
            <a:spAutoFit/>
          </a:bodyPr>
          <a:lstStyle/>
          <a:p>
            <a:pPr algn="ctr" defTabSz="413857">
              <a:spcAft>
                <a:spcPts val="438"/>
              </a:spcAft>
            </a:pPr>
            <a:r>
              <a:rPr lang="en-US" sz="1200" kern="1200">
                <a:latin typeface="+mn-lt"/>
                <a:ea typeface="+mn-ea"/>
                <a:cs typeface="+mn-cs"/>
              </a:rPr>
              <a:t>Shock Reaction Force</a:t>
            </a:r>
            <a:endParaRPr lang="en-US" sz="1200">
              <a:cs typeface="Calibri"/>
            </a:endParaRPr>
          </a:p>
        </p:txBody>
      </p:sp>
      <p:cxnSp>
        <p:nvCxnSpPr>
          <p:cNvPr id="10" name="Straight Arrow Connector 9">
            <a:extLst>
              <a:ext uri="{FF2B5EF4-FFF2-40B4-BE49-F238E27FC236}">
                <a16:creationId xmlns:a16="http://schemas.microsoft.com/office/drawing/2014/main" id="{4044CED4-7630-50E3-58CB-D3D08459E1AA}"/>
              </a:ext>
            </a:extLst>
          </p:cNvPr>
          <p:cNvCxnSpPr>
            <a:cxnSpLocks/>
          </p:cNvCxnSpPr>
          <p:nvPr/>
        </p:nvCxnSpPr>
        <p:spPr>
          <a:xfrm flipH="1" flipV="1">
            <a:off x="3933891" y="3978420"/>
            <a:ext cx="334352" cy="76062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FACC510-9F6D-AB2D-FBB1-DD862E851093}"/>
              </a:ext>
            </a:extLst>
          </p:cNvPr>
          <p:cNvSpPr txBox="1"/>
          <p:nvPr/>
        </p:nvSpPr>
        <p:spPr>
          <a:xfrm rot="20194236">
            <a:off x="3816592" y="4535626"/>
            <a:ext cx="1316813" cy="439642"/>
          </a:xfrm>
          <a:prstGeom prst="rect">
            <a:avLst/>
          </a:prstGeom>
          <a:solidFill>
            <a:schemeClr val="bg1"/>
          </a:solidFill>
          <a:ln w="19050">
            <a:solidFill>
              <a:srgbClr val="C00000"/>
            </a:solidFill>
          </a:ln>
        </p:spPr>
        <p:txBody>
          <a:bodyPr wrap="square" lIns="91440" tIns="45720" rIns="91440" bIns="45720" rtlCol="0" anchor="t">
            <a:spAutoFit/>
          </a:bodyPr>
          <a:lstStyle/>
          <a:p>
            <a:pPr algn="ctr" defTabSz="413857">
              <a:spcAft>
                <a:spcPts val="438"/>
              </a:spcAft>
            </a:pPr>
            <a:r>
              <a:rPr lang="en-US" sz="1200" kern="1200">
                <a:latin typeface="+mn-lt"/>
                <a:ea typeface="+mn-ea"/>
                <a:cs typeface="+mn-cs"/>
              </a:rPr>
              <a:t>Push Rod Reaction Force</a:t>
            </a:r>
            <a:endParaRPr lang="en-US" sz="1200">
              <a:cs typeface="Calibri"/>
            </a:endParaRPr>
          </a:p>
        </p:txBody>
      </p:sp>
      <p:sp>
        <p:nvSpPr>
          <p:cNvPr id="15" name="TextBox 14">
            <a:extLst>
              <a:ext uri="{FF2B5EF4-FFF2-40B4-BE49-F238E27FC236}">
                <a16:creationId xmlns:a16="http://schemas.microsoft.com/office/drawing/2014/main" id="{EEA4551C-EF29-151A-BC38-DFE65F3061C3}"/>
              </a:ext>
            </a:extLst>
          </p:cNvPr>
          <p:cNvSpPr txBox="1"/>
          <p:nvPr/>
        </p:nvSpPr>
        <p:spPr>
          <a:xfrm>
            <a:off x="923894" y="2032116"/>
            <a:ext cx="1592084" cy="467445"/>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67512">
              <a:spcAft>
                <a:spcPts val="438"/>
              </a:spcAft>
            </a:pPr>
            <a:r>
              <a:rPr lang="en-US" sz="1600">
                <a:solidFill>
                  <a:schemeClr val="bg1"/>
                </a:solidFill>
                <a:cs typeface="Calibri"/>
              </a:rPr>
              <a:t>Original Design</a:t>
            </a:r>
          </a:p>
        </p:txBody>
      </p:sp>
    </p:spTree>
    <p:extLst>
      <p:ext uri="{BB962C8B-B14F-4D97-AF65-F5344CB8AC3E}">
        <p14:creationId xmlns:p14="http://schemas.microsoft.com/office/powerpoint/2010/main" val="320699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40B8497-6D13-57D9-B080-E9E97189A330}"/>
              </a:ext>
            </a:extLst>
          </p:cNvPr>
          <p:cNvGrpSpPr/>
          <p:nvPr/>
        </p:nvGrpSpPr>
        <p:grpSpPr>
          <a:xfrm>
            <a:off x="6356042" y="568416"/>
            <a:ext cx="3718630" cy="3353355"/>
            <a:chOff x="6484259" y="4248345"/>
            <a:chExt cx="1734604" cy="2035445"/>
          </a:xfrm>
        </p:grpSpPr>
        <p:pic>
          <p:nvPicPr>
            <p:cNvPr id="16" name="Picture 15" descr="A black object with holes&#10;&#10;Description automatically generated">
              <a:extLst>
                <a:ext uri="{FF2B5EF4-FFF2-40B4-BE49-F238E27FC236}">
                  <a16:creationId xmlns:a16="http://schemas.microsoft.com/office/drawing/2014/main" id="{2167FB5B-44EF-9B41-6188-97221D16EA86}"/>
                </a:ext>
              </a:extLst>
            </p:cNvPr>
            <p:cNvPicPr>
              <a:picLocks noChangeAspect="1"/>
            </p:cNvPicPr>
            <p:nvPr/>
          </p:nvPicPr>
          <p:blipFill>
            <a:blip r:embed="rId3"/>
            <a:stretch>
              <a:fillRect/>
            </a:stretch>
          </p:blipFill>
          <p:spPr>
            <a:xfrm>
              <a:off x="6484259" y="4248345"/>
              <a:ext cx="1733860" cy="1716522"/>
            </a:xfrm>
            <a:prstGeom prst="rect">
              <a:avLst/>
            </a:prstGeom>
          </p:spPr>
        </p:pic>
        <p:sp>
          <p:nvSpPr>
            <p:cNvPr id="26" name="TextBox 25">
              <a:extLst>
                <a:ext uri="{FF2B5EF4-FFF2-40B4-BE49-F238E27FC236}">
                  <a16:creationId xmlns:a16="http://schemas.microsoft.com/office/drawing/2014/main" id="{36AE39E6-E5B2-F4EA-7A8E-A134C3AE0766}"/>
                </a:ext>
              </a:extLst>
            </p:cNvPr>
            <p:cNvSpPr txBox="1"/>
            <p:nvPr/>
          </p:nvSpPr>
          <p:spPr>
            <a:xfrm>
              <a:off x="6484936" y="5964402"/>
              <a:ext cx="1733927" cy="319388"/>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67512">
                <a:spcAft>
                  <a:spcPts val="438"/>
                </a:spcAft>
              </a:pPr>
              <a:r>
                <a:rPr lang="en-US" sz="1200">
                  <a:solidFill>
                    <a:schemeClr val="bg1"/>
                  </a:solidFill>
                  <a:cs typeface="Calibri"/>
                </a:rPr>
                <a:t>PA6-CF 3D-Printed Front Rocker</a:t>
              </a:r>
            </a:p>
          </p:txBody>
        </p:sp>
      </p:grpSp>
      <p:grpSp>
        <p:nvGrpSpPr>
          <p:cNvPr id="8" name="Group 7">
            <a:extLst>
              <a:ext uri="{FF2B5EF4-FFF2-40B4-BE49-F238E27FC236}">
                <a16:creationId xmlns:a16="http://schemas.microsoft.com/office/drawing/2014/main" id="{B2397525-8506-0E2F-4ECB-059957E3BCBD}"/>
              </a:ext>
            </a:extLst>
          </p:cNvPr>
          <p:cNvGrpSpPr/>
          <p:nvPr/>
        </p:nvGrpSpPr>
        <p:grpSpPr>
          <a:xfrm>
            <a:off x="4314582" y="4188879"/>
            <a:ext cx="7434876" cy="2564079"/>
            <a:chOff x="4687286" y="3802378"/>
            <a:chExt cx="7616007" cy="2295506"/>
          </a:xfrm>
        </p:grpSpPr>
        <p:pic>
          <p:nvPicPr>
            <p:cNvPr id="5" name="Picture 4">
              <a:extLst>
                <a:ext uri="{FF2B5EF4-FFF2-40B4-BE49-F238E27FC236}">
                  <a16:creationId xmlns:a16="http://schemas.microsoft.com/office/drawing/2014/main" id="{126AB720-D304-A0C6-1E87-4B2CDE1BA36E}"/>
                </a:ext>
              </a:extLst>
            </p:cNvPr>
            <p:cNvPicPr>
              <a:picLocks noChangeAspect="1"/>
            </p:cNvPicPr>
            <p:nvPr/>
          </p:nvPicPr>
          <p:blipFill>
            <a:blip r:embed="rId4"/>
            <a:stretch>
              <a:fillRect/>
            </a:stretch>
          </p:blipFill>
          <p:spPr>
            <a:xfrm>
              <a:off x="4687286" y="3802378"/>
              <a:ext cx="7608670" cy="2295506"/>
            </a:xfrm>
            <a:prstGeom prst="rect">
              <a:avLst/>
            </a:prstGeom>
          </p:spPr>
        </p:pic>
        <p:pic>
          <p:nvPicPr>
            <p:cNvPr id="32" name="Picture 31" descr="A multicolored triangle with holes&#10;&#10;Description automatically generated">
              <a:extLst>
                <a:ext uri="{FF2B5EF4-FFF2-40B4-BE49-F238E27FC236}">
                  <a16:creationId xmlns:a16="http://schemas.microsoft.com/office/drawing/2014/main" id="{78AE6E92-DDBF-BB7A-892E-158B397504AA}"/>
                </a:ext>
              </a:extLst>
            </p:cNvPr>
            <p:cNvPicPr>
              <a:picLocks noChangeAspect="1"/>
            </p:cNvPicPr>
            <p:nvPr/>
          </p:nvPicPr>
          <p:blipFill>
            <a:blip r:embed="rId5"/>
            <a:stretch>
              <a:fillRect/>
            </a:stretch>
          </p:blipFill>
          <p:spPr>
            <a:xfrm>
              <a:off x="8630974" y="4067904"/>
              <a:ext cx="3672319" cy="1965645"/>
            </a:xfrm>
            <a:prstGeom prst="rect">
              <a:avLst/>
            </a:prstGeom>
          </p:spPr>
        </p:pic>
      </p:grpSp>
      <p:sp>
        <p:nvSpPr>
          <p:cNvPr id="10" name="Down Arrow 7">
            <a:extLst>
              <a:ext uri="{FF2B5EF4-FFF2-40B4-BE49-F238E27FC236}">
                <a16:creationId xmlns:a16="http://schemas.microsoft.com/office/drawing/2014/main" id="{3C14169B-9855-0462-D0E8-48AD69E59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AAD193-7E74-AD1A-5A5C-262DE9C28D07}"/>
              </a:ext>
            </a:extLst>
          </p:cNvPr>
          <p:cNvSpPr>
            <a:spLocks noGrp="1"/>
          </p:cNvSpPr>
          <p:nvPr>
            <p:ph type="title"/>
          </p:nvPr>
        </p:nvSpPr>
        <p:spPr>
          <a:xfrm>
            <a:off x="721089" y="2763204"/>
            <a:ext cx="3493559" cy="664104"/>
          </a:xfrm>
        </p:spPr>
        <p:txBody>
          <a:bodyPr vert="horz" lIns="91440" tIns="45720" rIns="91440" bIns="45720" rtlCol="0" anchor="b">
            <a:normAutofit fontScale="90000"/>
          </a:bodyPr>
          <a:lstStyle/>
          <a:p>
            <a:r>
              <a:rPr lang="en-US">
                <a:solidFill>
                  <a:schemeClr val="bg1"/>
                </a:solidFill>
              </a:rPr>
              <a:t>Front Rocker</a:t>
            </a:r>
            <a:endParaRPr lang="en-US">
              <a:solidFill>
                <a:schemeClr val="bg1"/>
              </a:solidFill>
              <a:cs typeface="Calibri Light"/>
            </a:endParaRPr>
          </a:p>
        </p:txBody>
      </p:sp>
    </p:spTree>
    <p:extLst>
      <p:ext uri="{BB962C8B-B14F-4D97-AF65-F5344CB8AC3E}">
        <p14:creationId xmlns:p14="http://schemas.microsoft.com/office/powerpoint/2010/main" val="1045849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AD193-7E74-AD1A-5A5C-262DE9C28D07}"/>
              </a:ext>
            </a:extLst>
          </p:cNvPr>
          <p:cNvSpPr>
            <a:spLocks noGrp="1"/>
          </p:cNvSpPr>
          <p:nvPr>
            <p:ph type="title"/>
          </p:nvPr>
        </p:nvSpPr>
        <p:spPr>
          <a:xfrm>
            <a:off x="788232" y="565934"/>
            <a:ext cx="10420179" cy="904066"/>
          </a:xfrm>
          <a:solidFill>
            <a:schemeClr val="tx1">
              <a:lumMod val="75000"/>
              <a:lumOff val="25000"/>
            </a:schemeClr>
          </a:solidFill>
        </p:spPr>
        <p:txBody>
          <a:bodyPr vert="horz" lIns="91440" tIns="45720" rIns="91440" bIns="45720" rtlCol="0" anchor="ctr">
            <a:normAutofit/>
          </a:bodyPr>
          <a:lstStyle/>
          <a:p>
            <a:r>
              <a:rPr lang="en-US" sz="4800">
                <a:solidFill>
                  <a:schemeClr val="bg1"/>
                </a:solidFill>
              </a:rPr>
              <a:t>Rear Rocker</a:t>
            </a:r>
            <a:endParaRPr lang="en-US">
              <a:solidFill>
                <a:schemeClr val="bg1"/>
              </a:solidFill>
              <a:cs typeface="Calibri Light" panose="020F0302020204030204"/>
            </a:endParaRPr>
          </a:p>
        </p:txBody>
      </p:sp>
      <p:pic>
        <p:nvPicPr>
          <p:cNvPr id="5" name="IMG_3303~2">
            <a:hlinkClick r:id="" action="ppaction://media"/>
            <a:extLst>
              <a:ext uri="{FF2B5EF4-FFF2-40B4-BE49-F238E27FC236}">
                <a16:creationId xmlns:a16="http://schemas.microsoft.com/office/drawing/2014/main" id="{9DBE6EBD-5C2E-F446-F6AF-FBB11141BA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89751" y="1829643"/>
            <a:ext cx="5717160" cy="3195871"/>
          </a:xfrm>
          <a:prstGeom prst="rect">
            <a:avLst/>
          </a:prstGeom>
        </p:spPr>
      </p:pic>
      <p:grpSp>
        <p:nvGrpSpPr>
          <p:cNvPr id="63" name="Group 62">
            <a:extLst>
              <a:ext uri="{FF2B5EF4-FFF2-40B4-BE49-F238E27FC236}">
                <a16:creationId xmlns:a16="http://schemas.microsoft.com/office/drawing/2014/main" id="{5FD493FF-A638-307C-630E-029A27EFDC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64" name="Rectangle 63">
              <a:extLst>
                <a:ext uri="{FF2B5EF4-FFF2-40B4-BE49-F238E27FC236}">
                  <a16:creationId xmlns:a16="http://schemas.microsoft.com/office/drawing/2014/main" id="{64F48BDB-1A0D-0042-3064-6CDBF2843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B36ABCF7-B5E5-65F2-6DD2-DC8590CA1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D34E02D5-593E-ED16-F11E-E4CB2512A6C5}"/>
              </a:ext>
            </a:extLst>
          </p:cNvPr>
          <p:cNvGrpSpPr/>
          <p:nvPr/>
        </p:nvGrpSpPr>
        <p:grpSpPr>
          <a:xfrm>
            <a:off x="789382" y="1833790"/>
            <a:ext cx="4336593" cy="3960488"/>
            <a:chOff x="954577" y="3865500"/>
            <a:chExt cx="3764766" cy="2346079"/>
          </a:xfrm>
        </p:grpSpPr>
        <p:pic>
          <p:nvPicPr>
            <p:cNvPr id="6" name="Picture 5">
              <a:extLst>
                <a:ext uri="{FF2B5EF4-FFF2-40B4-BE49-F238E27FC236}">
                  <a16:creationId xmlns:a16="http://schemas.microsoft.com/office/drawing/2014/main" id="{E314E2EB-1C8E-3DD2-5FBD-E84CA6EB00A1}"/>
                </a:ext>
              </a:extLst>
            </p:cNvPr>
            <p:cNvPicPr>
              <a:picLocks noChangeAspect="1"/>
            </p:cNvPicPr>
            <p:nvPr/>
          </p:nvPicPr>
          <p:blipFill>
            <a:blip r:embed="rId6"/>
            <a:stretch>
              <a:fillRect/>
            </a:stretch>
          </p:blipFill>
          <p:spPr>
            <a:xfrm>
              <a:off x="954577" y="3865500"/>
              <a:ext cx="3764766" cy="1895584"/>
            </a:xfrm>
            <a:prstGeom prst="rect">
              <a:avLst/>
            </a:prstGeom>
          </p:spPr>
        </p:pic>
        <p:cxnSp>
          <p:nvCxnSpPr>
            <p:cNvPr id="7" name="Straight Arrow Connector 6">
              <a:extLst>
                <a:ext uri="{FF2B5EF4-FFF2-40B4-BE49-F238E27FC236}">
                  <a16:creationId xmlns:a16="http://schemas.microsoft.com/office/drawing/2014/main" id="{68B8F25B-C2E0-FB83-6F51-C74C2AF12AAE}"/>
                </a:ext>
              </a:extLst>
            </p:cNvPr>
            <p:cNvCxnSpPr>
              <a:cxnSpLocks/>
            </p:cNvCxnSpPr>
            <p:nvPr/>
          </p:nvCxnSpPr>
          <p:spPr>
            <a:xfrm flipV="1">
              <a:off x="3115605" y="5427328"/>
              <a:ext cx="279218" cy="54741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7C39057-0895-A210-888F-068BE151E24E}"/>
                </a:ext>
              </a:extLst>
            </p:cNvPr>
            <p:cNvSpPr txBox="1"/>
            <p:nvPr/>
          </p:nvSpPr>
          <p:spPr>
            <a:xfrm>
              <a:off x="2838799" y="5965358"/>
              <a:ext cx="1042857" cy="246221"/>
            </a:xfrm>
            <a:prstGeom prst="rect">
              <a:avLst/>
            </a:prstGeom>
            <a:solidFill>
              <a:schemeClr val="bg1"/>
            </a:solidFill>
            <a:ln w="19050">
              <a:solidFill>
                <a:schemeClr val="accent2"/>
              </a:solidFill>
            </a:ln>
          </p:spPr>
          <p:txBody>
            <a:bodyPr wrap="square" lIns="91440" tIns="45720" rIns="91440" bIns="45720" rtlCol="0" anchor="t">
              <a:spAutoFit/>
            </a:bodyPr>
            <a:lstStyle/>
            <a:p>
              <a:pPr algn="ctr" defTabSz="310828">
                <a:spcAft>
                  <a:spcPts val="351"/>
                </a:spcAft>
              </a:pPr>
              <a:r>
                <a:rPr lang="en-US" sz="1000" kern="1200">
                  <a:latin typeface="+mn-lt"/>
                  <a:ea typeface="+mn-ea"/>
                  <a:cs typeface="+mn-cs"/>
                </a:rPr>
                <a:t>Rotation Point</a:t>
              </a:r>
              <a:endParaRPr lang="en-US" sz="1000">
                <a:cs typeface="Calibri"/>
              </a:endParaRPr>
            </a:p>
          </p:txBody>
        </p:sp>
        <p:cxnSp>
          <p:nvCxnSpPr>
            <p:cNvPr id="9" name="Straight Arrow Connector 8">
              <a:extLst>
                <a:ext uri="{FF2B5EF4-FFF2-40B4-BE49-F238E27FC236}">
                  <a16:creationId xmlns:a16="http://schemas.microsoft.com/office/drawing/2014/main" id="{364A84B4-3825-6E14-ADC5-9668A300A6A0}"/>
                </a:ext>
              </a:extLst>
            </p:cNvPr>
            <p:cNvCxnSpPr>
              <a:cxnSpLocks/>
            </p:cNvCxnSpPr>
            <p:nvPr/>
          </p:nvCxnSpPr>
          <p:spPr>
            <a:xfrm flipH="1">
              <a:off x="2221994" y="4054902"/>
              <a:ext cx="1533035"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16F44A1-9504-8338-1FE5-FF613F7DB5ED}"/>
                </a:ext>
              </a:extLst>
            </p:cNvPr>
            <p:cNvSpPr txBox="1"/>
            <p:nvPr/>
          </p:nvSpPr>
          <p:spPr>
            <a:xfrm flipH="1">
              <a:off x="2689474" y="3883594"/>
              <a:ext cx="1985798" cy="323165"/>
            </a:xfrm>
            <a:prstGeom prst="rect">
              <a:avLst/>
            </a:prstGeom>
            <a:solidFill>
              <a:schemeClr val="bg1"/>
            </a:solidFill>
            <a:ln w="19050">
              <a:solidFill>
                <a:srgbClr val="00B0F0"/>
              </a:solidFill>
            </a:ln>
          </p:spPr>
          <p:txBody>
            <a:bodyPr wrap="square" lIns="91440" tIns="45720" rIns="91440" bIns="45720" rtlCol="0" anchor="t">
              <a:spAutoFit/>
            </a:bodyPr>
            <a:lstStyle/>
            <a:p>
              <a:pPr defTabSz="310828">
                <a:spcAft>
                  <a:spcPts val="351"/>
                </a:spcAft>
              </a:pPr>
              <a:r>
                <a:rPr lang="en-US" sz="1500" kern="1200">
                  <a:latin typeface="+mn-lt"/>
                  <a:ea typeface="+mn-ea"/>
                  <a:cs typeface="+mn-cs"/>
                </a:rPr>
                <a:t>Shock Reaction Force</a:t>
              </a:r>
              <a:endParaRPr lang="en-US" sz="1500">
                <a:cs typeface="Calibri"/>
              </a:endParaRPr>
            </a:p>
          </p:txBody>
        </p:sp>
        <p:cxnSp>
          <p:nvCxnSpPr>
            <p:cNvPr id="17" name="Straight Arrow Connector 16">
              <a:extLst>
                <a:ext uri="{FF2B5EF4-FFF2-40B4-BE49-F238E27FC236}">
                  <a16:creationId xmlns:a16="http://schemas.microsoft.com/office/drawing/2014/main" id="{FF725BC0-659B-A902-E32B-17FD8A178470}"/>
                </a:ext>
              </a:extLst>
            </p:cNvPr>
            <p:cNvCxnSpPr>
              <a:cxnSpLocks/>
            </p:cNvCxnSpPr>
            <p:nvPr/>
          </p:nvCxnSpPr>
          <p:spPr>
            <a:xfrm flipV="1">
              <a:off x="1385593" y="5056775"/>
              <a:ext cx="621316" cy="43443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EB23457-7811-D7D1-2ECF-E9936C045102}"/>
                </a:ext>
              </a:extLst>
            </p:cNvPr>
            <p:cNvSpPr txBox="1"/>
            <p:nvPr/>
          </p:nvSpPr>
          <p:spPr>
            <a:xfrm>
              <a:off x="1244208" y="5501847"/>
              <a:ext cx="1393506" cy="461665"/>
            </a:xfrm>
            <a:prstGeom prst="rect">
              <a:avLst/>
            </a:prstGeom>
            <a:solidFill>
              <a:schemeClr val="bg1"/>
            </a:solidFill>
            <a:ln w="19050">
              <a:solidFill>
                <a:srgbClr val="C00000"/>
              </a:solidFill>
            </a:ln>
          </p:spPr>
          <p:txBody>
            <a:bodyPr wrap="square" lIns="91440" tIns="45720" rIns="91440" bIns="45720" rtlCol="0" anchor="t">
              <a:spAutoFit/>
            </a:bodyPr>
            <a:lstStyle/>
            <a:p>
              <a:pPr algn="ctr" defTabSz="310828">
                <a:spcAft>
                  <a:spcPts val="351"/>
                </a:spcAft>
              </a:pPr>
              <a:r>
                <a:rPr lang="en-US" sz="1200" kern="1200">
                  <a:latin typeface="+mn-lt"/>
                  <a:ea typeface="+mn-ea"/>
                  <a:cs typeface="+mn-cs"/>
                </a:rPr>
                <a:t>Push Rod Reaction Force</a:t>
              </a:r>
              <a:endParaRPr lang="en-US" sz="1200">
                <a:cs typeface="Calibri"/>
              </a:endParaRPr>
            </a:p>
          </p:txBody>
        </p:sp>
      </p:grpSp>
    </p:spTree>
    <p:extLst>
      <p:ext uri="{BB962C8B-B14F-4D97-AF65-F5344CB8AC3E}">
        <p14:creationId xmlns:p14="http://schemas.microsoft.com/office/powerpoint/2010/main" val="323738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9" name="Picture 18" descr="A black object with holes&#10;&#10;Description automatically generated">
            <a:extLst>
              <a:ext uri="{FF2B5EF4-FFF2-40B4-BE49-F238E27FC236}">
                <a16:creationId xmlns:a16="http://schemas.microsoft.com/office/drawing/2014/main" id="{483F5BD1-4A01-821F-6493-61448F180E46}"/>
              </a:ext>
            </a:extLst>
          </p:cNvPr>
          <p:cNvPicPr>
            <a:picLocks noChangeAspect="1"/>
          </p:cNvPicPr>
          <p:nvPr/>
        </p:nvPicPr>
        <p:blipFill>
          <a:blip r:embed="rId3"/>
          <a:stretch>
            <a:fillRect/>
          </a:stretch>
        </p:blipFill>
        <p:spPr>
          <a:xfrm flipH="1">
            <a:off x="5861907" y="370573"/>
            <a:ext cx="3770279" cy="2402693"/>
          </a:xfrm>
          <a:prstGeom prst="rect">
            <a:avLst/>
          </a:prstGeom>
        </p:spPr>
      </p:pic>
      <p:grpSp>
        <p:nvGrpSpPr>
          <p:cNvPr id="63" name="Group 62">
            <a:extLst>
              <a:ext uri="{FF2B5EF4-FFF2-40B4-BE49-F238E27FC236}">
                <a16:creationId xmlns:a16="http://schemas.microsoft.com/office/drawing/2014/main" id="{5FD493FF-A638-307C-630E-029A27EFDC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64" name="Rectangle 63">
              <a:extLst>
                <a:ext uri="{FF2B5EF4-FFF2-40B4-BE49-F238E27FC236}">
                  <a16:creationId xmlns:a16="http://schemas.microsoft.com/office/drawing/2014/main" id="{64F48BDB-1A0D-0042-3064-6CDBF2843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B36ABCF7-B5E5-65F2-6DD2-DC8590CA1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01E0D7C5-B899-2E34-71EF-975957D6BE9D}"/>
              </a:ext>
            </a:extLst>
          </p:cNvPr>
          <p:cNvGrpSpPr/>
          <p:nvPr/>
        </p:nvGrpSpPr>
        <p:grpSpPr>
          <a:xfrm>
            <a:off x="3951388" y="3451454"/>
            <a:ext cx="7395227" cy="2066501"/>
            <a:chOff x="4581525" y="3867064"/>
            <a:chExt cx="7093173" cy="1915474"/>
          </a:xfrm>
        </p:grpSpPr>
        <p:grpSp>
          <p:nvGrpSpPr>
            <p:cNvPr id="23" name="Group 22">
              <a:extLst>
                <a:ext uri="{FF2B5EF4-FFF2-40B4-BE49-F238E27FC236}">
                  <a16:creationId xmlns:a16="http://schemas.microsoft.com/office/drawing/2014/main" id="{E9B50AB1-3A8A-0EF6-21EF-7C829240A955}"/>
                </a:ext>
              </a:extLst>
            </p:cNvPr>
            <p:cNvGrpSpPr/>
            <p:nvPr/>
          </p:nvGrpSpPr>
          <p:grpSpPr>
            <a:xfrm>
              <a:off x="4581525" y="3867064"/>
              <a:ext cx="7093173" cy="1915474"/>
              <a:chOff x="4581525" y="3867064"/>
              <a:chExt cx="7093173" cy="1915474"/>
            </a:xfrm>
          </p:grpSpPr>
          <p:pic>
            <p:nvPicPr>
              <p:cNvPr id="11" name="Picture 10" descr="A collage of different colored objects&#10;&#10;Description automatically generated">
                <a:extLst>
                  <a:ext uri="{FF2B5EF4-FFF2-40B4-BE49-F238E27FC236}">
                    <a16:creationId xmlns:a16="http://schemas.microsoft.com/office/drawing/2014/main" id="{59E7E26B-F490-B988-7F88-F2F142F24D3F}"/>
                  </a:ext>
                </a:extLst>
              </p:cNvPr>
              <p:cNvPicPr>
                <a:picLocks noChangeAspect="1"/>
              </p:cNvPicPr>
              <p:nvPr/>
            </p:nvPicPr>
            <p:blipFill rotWithShape="1">
              <a:blip r:embed="rId4"/>
              <a:srcRect l="-4500" r="-7583" b="92458"/>
              <a:stretch/>
            </p:blipFill>
            <p:spPr>
              <a:xfrm>
                <a:off x="4581525" y="3867064"/>
                <a:ext cx="7093173" cy="264597"/>
              </a:xfrm>
              <a:prstGeom prst="rect">
                <a:avLst/>
              </a:prstGeom>
            </p:spPr>
          </p:pic>
          <p:pic>
            <p:nvPicPr>
              <p:cNvPr id="12" name="Picture 11" descr="A collage of different colored objects&#10;&#10;Description automatically generated">
                <a:extLst>
                  <a:ext uri="{FF2B5EF4-FFF2-40B4-BE49-F238E27FC236}">
                    <a16:creationId xmlns:a16="http://schemas.microsoft.com/office/drawing/2014/main" id="{56088F6A-A58A-73AB-602B-CC584C2357F9}"/>
                  </a:ext>
                </a:extLst>
              </p:cNvPr>
              <p:cNvPicPr>
                <a:picLocks noChangeAspect="1"/>
              </p:cNvPicPr>
              <p:nvPr/>
            </p:nvPicPr>
            <p:blipFill rotWithShape="1">
              <a:blip r:embed="rId4"/>
              <a:srcRect t="50529" r="334" b="302"/>
              <a:stretch/>
            </p:blipFill>
            <p:spPr>
              <a:xfrm>
                <a:off x="4867275" y="4062863"/>
                <a:ext cx="6312146" cy="1719675"/>
              </a:xfrm>
              <a:prstGeom prst="rect">
                <a:avLst/>
              </a:prstGeom>
            </p:spPr>
          </p:pic>
        </p:grpSp>
        <p:pic>
          <p:nvPicPr>
            <p:cNvPr id="22" name="Picture 21" descr="A colorful triangle shaped object&#10;&#10;Description automatically generated">
              <a:extLst>
                <a:ext uri="{FF2B5EF4-FFF2-40B4-BE49-F238E27FC236}">
                  <a16:creationId xmlns:a16="http://schemas.microsoft.com/office/drawing/2014/main" id="{1C17A142-891A-E1B8-4E56-F8FE9E61A036}"/>
                </a:ext>
              </a:extLst>
            </p:cNvPr>
            <p:cNvPicPr>
              <a:picLocks/>
            </p:cNvPicPr>
            <p:nvPr/>
          </p:nvPicPr>
          <p:blipFill>
            <a:blip r:embed="rId5"/>
            <a:stretch>
              <a:fillRect/>
            </a:stretch>
          </p:blipFill>
          <p:spPr>
            <a:xfrm>
              <a:off x="8062087" y="4097925"/>
              <a:ext cx="3098476" cy="1597496"/>
            </a:xfrm>
            <a:prstGeom prst="rect">
              <a:avLst/>
            </a:prstGeom>
          </p:spPr>
        </p:pic>
      </p:grpSp>
      <p:sp>
        <p:nvSpPr>
          <p:cNvPr id="14" name="Down Arrow 7">
            <a:extLst>
              <a:ext uri="{FF2B5EF4-FFF2-40B4-BE49-F238E27FC236}">
                <a16:creationId xmlns:a16="http://schemas.microsoft.com/office/drawing/2014/main" id="{7C3C4D1D-C26D-5C75-71FD-426CC3575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AAD193-7E74-AD1A-5A5C-262DE9C28D07}"/>
              </a:ext>
            </a:extLst>
          </p:cNvPr>
          <p:cNvSpPr>
            <a:spLocks noGrp="1"/>
          </p:cNvSpPr>
          <p:nvPr>
            <p:ph type="title"/>
          </p:nvPr>
        </p:nvSpPr>
        <p:spPr>
          <a:xfrm>
            <a:off x="719527" y="2845689"/>
            <a:ext cx="5257801" cy="904066"/>
          </a:xfrm>
        </p:spPr>
        <p:txBody>
          <a:bodyPr vert="horz" lIns="91440" tIns="45720" rIns="91440" bIns="45720" rtlCol="0" anchor="t">
            <a:normAutofit/>
          </a:bodyPr>
          <a:lstStyle/>
          <a:p>
            <a:r>
              <a:rPr lang="en-US" sz="4800">
                <a:solidFill>
                  <a:schemeClr val="bg1"/>
                </a:solidFill>
              </a:rPr>
              <a:t>Rear Rocker</a:t>
            </a:r>
            <a:endParaRPr lang="en-US">
              <a:solidFill>
                <a:schemeClr val="bg1"/>
              </a:solidFill>
              <a:cs typeface="Calibri Light" panose="020F0302020204030204"/>
            </a:endParaRPr>
          </a:p>
        </p:txBody>
      </p:sp>
    </p:spTree>
    <p:extLst>
      <p:ext uri="{BB962C8B-B14F-4D97-AF65-F5344CB8AC3E}">
        <p14:creationId xmlns:p14="http://schemas.microsoft.com/office/powerpoint/2010/main" val="3723051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metal piece with holes&#10;&#10;Description automatically generated">
            <a:extLst>
              <a:ext uri="{FF2B5EF4-FFF2-40B4-BE49-F238E27FC236}">
                <a16:creationId xmlns:a16="http://schemas.microsoft.com/office/drawing/2014/main" id="{CAA64E4A-DB51-EC42-886E-ED2CD199F581}"/>
              </a:ext>
            </a:extLst>
          </p:cNvPr>
          <p:cNvPicPr>
            <a:picLocks noChangeAspect="1"/>
          </p:cNvPicPr>
          <p:nvPr/>
        </p:nvPicPr>
        <p:blipFill>
          <a:blip r:embed="rId3"/>
          <a:stretch>
            <a:fillRect/>
          </a:stretch>
        </p:blipFill>
        <p:spPr>
          <a:xfrm>
            <a:off x="3798888" y="2382838"/>
            <a:ext cx="3959225" cy="3251200"/>
          </a:xfrm>
          <a:prstGeom prst="rect">
            <a:avLst/>
          </a:prstGeom>
        </p:spPr>
      </p:pic>
      <p:sp>
        <p:nvSpPr>
          <p:cNvPr id="7" name="TextBox 6">
            <a:extLst>
              <a:ext uri="{FF2B5EF4-FFF2-40B4-BE49-F238E27FC236}">
                <a16:creationId xmlns:a16="http://schemas.microsoft.com/office/drawing/2014/main" id="{7BCD8C26-A2BB-1188-D0BE-22B5831FF94E}"/>
              </a:ext>
            </a:extLst>
          </p:cNvPr>
          <p:cNvSpPr txBox="1"/>
          <p:nvPr/>
        </p:nvSpPr>
        <p:spPr>
          <a:xfrm>
            <a:off x="3798888" y="4983163"/>
            <a:ext cx="3959225" cy="649288"/>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900">
                <a:solidFill>
                  <a:srgbClr val="FFFFFF"/>
                </a:solidFill>
                <a:ea typeface="Calibri"/>
                <a:cs typeface="Calibri"/>
              </a:rPr>
              <a:t>Bottom Bracket Attachment </a:t>
            </a:r>
            <a:endParaRPr lang="en-US" sz="900">
              <a:solidFill>
                <a:srgbClr val="FFFFFF"/>
              </a:solidFill>
            </a:endParaRPr>
          </a:p>
        </p:txBody>
      </p:sp>
      <p:pic>
        <p:nvPicPr>
          <p:cNvPr id="9" name="Picture 8" descr="A black object with holes&#10;&#10;Description automatically generated">
            <a:extLst>
              <a:ext uri="{FF2B5EF4-FFF2-40B4-BE49-F238E27FC236}">
                <a16:creationId xmlns:a16="http://schemas.microsoft.com/office/drawing/2014/main" id="{37643A86-9CDE-B935-74A0-F3024B9EE523}"/>
              </a:ext>
            </a:extLst>
          </p:cNvPr>
          <p:cNvPicPr>
            <a:picLocks noChangeAspect="1"/>
          </p:cNvPicPr>
          <p:nvPr/>
        </p:nvPicPr>
        <p:blipFill>
          <a:blip r:embed="rId4"/>
          <a:stretch>
            <a:fillRect/>
          </a:stretch>
        </p:blipFill>
        <p:spPr>
          <a:xfrm>
            <a:off x="7826375" y="2382838"/>
            <a:ext cx="3205163" cy="3251200"/>
          </a:xfrm>
          <a:prstGeom prst="rect">
            <a:avLst/>
          </a:prstGeom>
        </p:spPr>
      </p:pic>
      <p:sp>
        <p:nvSpPr>
          <p:cNvPr id="8" name="TextBox 7">
            <a:extLst>
              <a:ext uri="{FF2B5EF4-FFF2-40B4-BE49-F238E27FC236}">
                <a16:creationId xmlns:a16="http://schemas.microsoft.com/office/drawing/2014/main" id="{6C16511E-7D09-049B-B88A-D968B4B93988}"/>
              </a:ext>
            </a:extLst>
          </p:cNvPr>
          <p:cNvSpPr txBox="1"/>
          <p:nvPr/>
        </p:nvSpPr>
        <p:spPr>
          <a:xfrm>
            <a:off x="7826375" y="4983163"/>
            <a:ext cx="3205163" cy="649288"/>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900">
                <a:solidFill>
                  <a:srgbClr val="FFFFFF"/>
                </a:solidFill>
                <a:ea typeface="Calibri"/>
                <a:cs typeface="Calibri"/>
              </a:rPr>
              <a:t>Top Bracket Attachment</a:t>
            </a:r>
            <a:endParaRPr lang="en-US" sz="900" err="1">
              <a:solidFill>
                <a:srgbClr val="FFFFFF"/>
              </a:solidFill>
            </a:endParaRPr>
          </a:p>
        </p:txBody>
      </p:sp>
      <p:sp>
        <p:nvSpPr>
          <p:cNvPr id="2" name="Title 1">
            <a:extLst>
              <a:ext uri="{FF2B5EF4-FFF2-40B4-BE49-F238E27FC236}">
                <a16:creationId xmlns:a16="http://schemas.microsoft.com/office/drawing/2014/main" id="{0C9D75B2-840A-F76B-9B22-68DBB814C62D}"/>
              </a:ext>
            </a:extLst>
          </p:cNvPr>
          <p:cNvSpPr>
            <a:spLocks noGrp="1"/>
          </p:cNvSpPr>
          <p:nvPr>
            <p:ph type="title"/>
          </p:nvPr>
        </p:nvSpPr>
        <p:spPr>
          <a:xfrm>
            <a:off x="838200" y="365125"/>
            <a:ext cx="10515600" cy="850875"/>
          </a:xfrm>
          <a:solidFill>
            <a:schemeClr val="tx1">
              <a:lumMod val="75000"/>
              <a:lumOff val="25000"/>
            </a:schemeClr>
          </a:solidFill>
        </p:spPr>
        <p:txBody>
          <a:bodyPr vert="horz" lIns="91440" tIns="45720" rIns="91440" bIns="45720" rtlCol="0">
            <a:normAutofit/>
          </a:bodyPr>
          <a:lstStyle/>
          <a:p>
            <a:r>
              <a:rPr lang="en-US" kern="1200">
                <a:solidFill>
                  <a:srgbClr val="FFFFFF"/>
                </a:solidFill>
                <a:latin typeface="+mj-lt"/>
                <a:ea typeface="+mj-ea"/>
                <a:cs typeface="+mj-cs"/>
              </a:rPr>
              <a:t>Bracket Design</a:t>
            </a:r>
          </a:p>
        </p:txBody>
      </p:sp>
      <p:pic>
        <p:nvPicPr>
          <p:cNvPr id="17" name="Picture 16" descr="A screenshot of a computer&#10;&#10;Description automatically generated">
            <a:extLst>
              <a:ext uri="{FF2B5EF4-FFF2-40B4-BE49-F238E27FC236}">
                <a16:creationId xmlns:a16="http://schemas.microsoft.com/office/drawing/2014/main" id="{2F44F022-F2A9-2030-D2BB-D36A38FFB115}"/>
              </a:ext>
            </a:extLst>
          </p:cNvPr>
          <p:cNvPicPr>
            <a:picLocks noChangeAspect="1"/>
          </p:cNvPicPr>
          <p:nvPr/>
        </p:nvPicPr>
        <p:blipFill rotWithShape="1">
          <a:blip r:embed="rId5"/>
          <a:srcRect l="59840" t="23611" r="26330" b="38382"/>
          <a:stretch/>
        </p:blipFill>
        <p:spPr>
          <a:xfrm>
            <a:off x="1403904" y="2210640"/>
            <a:ext cx="2712966" cy="3491361"/>
          </a:xfrm>
          <a:prstGeom prst="rect">
            <a:avLst/>
          </a:prstGeom>
        </p:spPr>
      </p:pic>
      <p:grpSp>
        <p:nvGrpSpPr>
          <p:cNvPr id="3" name="Group 2">
            <a:extLst>
              <a:ext uri="{FF2B5EF4-FFF2-40B4-BE49-F238E27FC236}">
                <a16:creationId xmlns:a16="http://schemas.microsoft.com/office/drawing/2014/main" id="{DAA58000-EAD1-19F6-FE93-1206B340A163}"/>
              </a:ext>
            </a:extLst>
          </p:cNvPr>
          <p:cNvGrpSpPr>
            <a:grpSpLocks noGrp="1" noUngrp="1" noRot="1" noMove="1" noResize="1"/>
          </p:cNvGrpSpPr>
          <p:nvPr/>
        </p:nvGrpSpPr>
        <p:grpSpPr>
          <a:xfrm>
            <a:off x="15164945" y="22815776"/>
            <a:ext cx="13556103" cy="7097000"/>
            <a:chOff x="15164945" y="22815776"/>
            <a:chExt cx="13556103" cy="7097000"/>
          </a:xfrm>
        </p:grpSpPr>
        <p:pic>
          <p:nvPicPr>
            <p:cNvPr id="4" name="Picture 3">
              <a:extLst>
                <a:ext uri="{FF2B5EF4-FFF2-40B4-BE49-F238E27FC236}">
                  <a16:creationId xmlns:a16="http://schemas.microsoft.com/office/drawing/2014/main" id="{FD8A1376-74C8-3C2C-7FD5-A1936FF4BC8E}"/>
                </a:ext>
              </a:extLst>
            </p:cNvPr>
            <p:cNvPicPr>
              <a:picLocks noGrp="1" noRot="1" noChangeAspect="1" noMove="1" noResize="1" noEditPoints="1" noAdjustHandles="1" noChangeArrowheads="1" noChangeShapeType="1" noCrop="1"/>
            </p:cNvPicPr>
            <p:nvPr/>
          </p:nvPicPr>
          <p:blipFill rotWithShape="1">
            <a:blip r:embed="rId6"/>
            <a:srcRect l="24765" t="38599" r="38188" b="29106"/>
            <a:stretch/>
          </p:blipFill>
          <p:spPr>
            <a:xfrm>
              <a:off x="15170587" y="22815776"/>
              <a:ext cx="13550461" cy="6644440"/>
            </a:xfrm>
            <a:prstGeom prst="rect">
              <a:avLst/>
            </a:prstGeom>
          </p:spPr>
        </p:pic>
        <p:sp>
          <p:nvSpPr>
            <p:cNvPr id="5" name="TextBox 3">
              <a:extLst>
                <a:ext uri="{FF2B5EF4-FFF2-40B4-BE49-F238E27FC236}">
                  <a16:creationId xmlns:a16="http://schemas.microsoft.com/office/drawing/2014/main" id="{42B8936C-7B10-E82F-E4DA-5F76CD63F1CD}"/>
                </a:ext>
              </a:extLst>
            </p:cNvPr>
            <p:cNvSpPr txBox="1">
              <a:spLocks noGrp="1" noRot="1" noMove="1" noResize="1" noEditPoints="1" noAdjustHandles="1" noChangeArrowheads="1" noChangeShapeType="1"/>
            </p:cNvSpPr>
            <p:nvPr/>
          </p:nvSpPr>
          <p:spPr>
            <a:xfrm>
              <a:off x="15164945" y="29512666"/>
              <a:ext cx="13550460" cy="400110"/>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pPr algn="ctr"/>
              <a:r>
                <a:rPr lang="en-US" sz="2000" b="1"/>
                <a:t>FIGURE 6 – Dynamic Forces</a:t>
              </a:r>
            </a:p>
          </p:txBody>
        </p:sp>
      </p:grpSp>
      <p:grpSp>
        <p:nvGrpSpPr>
          <p:cNvPr id="12" name="Group 11">
            <a:extLst>
              <a:ext uri="{FF2B5EF4-FFF2-40B4-BE49-F238E27FC236}">
                <a16:creationId xmlns:a16="http://schemas.microsoft.com/office/drawing/2014/main" id="{DAA58000-EAD1-19F6-FE93-1206B340A163}"/>
              </a:ext>
            </a:extLst>
          </p:cNvPr>
          <p:cNvGrpSpPr>
            <a:grpSpLocks noGrp="1" noUngrp="1" noRot="1" noMove="1" noResize="1"/>
          </p:cNvGrpSpPr>
          <p:nvPr/>
        </p:nvGrpSpPr>
        <p:grpSpPr>
          <a:xfrm>
            <a:off x="15307820" y="22958651"/>
            <a:ext cx="13556103" cy="7097000"/>
            <a:chOff x="15307820" y="22958651"/>
            <a:chExt cx="13556103" cy="7097000"/>
          </a:xfrm>
        </p:grpSpPr>
        <p:pic>
          <p:nvPicPr>
            <p:cNvPr id="13" name="Picture 12">
              <a:extLst>
                <a:ext uri="{FF2B5EF4-FFF2-40B4-BE49-F238E27FC236}">
                  <a16:creationId xmlns:a16="http://schemas.microsoft.com/office/drawing/2014/main" id="{FD8A1376-74C8-3C2C-7FD5-A1936FF4BC8E}"/>
                </a:ext>
              </a:extLst>
            </p:cNvPr>
            <p:cNvPicPr>
              <a:picLocks noGrp="1" noRot="1" noChangeAspect="1" noMove="1" noResize="1" noEditPoints="1" noAdjustHandles="1" noChangeArrowheads="1" noChangeShapeType="1" noCrop="1"/>
            </p:cNvPicPr>
            <p:nvPr/>
          </p:nvPicPr>
          <p:blipFill rotWithShape="1">
            <a:blip r:embed="rId6"/>
            <a:srcRect l="24765" t="38599" r="38188" b="29106"/>
            <a:stretch/>
          </p:blipFill>
          <p:spPr>
            <a:xfrm>
              <a:off x="15313462" y="22958651"/>
              <a:ext cx="13550461" cy="6644440"/>
            </a:xfrm>
            <a:prstGeom prst="rect">
              <a:avLst/>
            </a:prstGeom>
          </p:spPr>
        </p:pic>
        <p:sp>
          <p:nvSpPr>
            <p:cNvPr id="14" name="TextBox 3">
              <a:extLst>
                <a:ext uri="{FF2B5EF4-FFF2-40B4-BE49-F238E27FC236}">
                  <a16:creationId xmlns:a16="http://schemas.microsoft.com/office/drawing/2014/main" id="{42B8936C-7B10-E82F-E4DA-5F76CD63F1CD}"/>
                </a:ext>
              </a:extLst>
            </p:cNvPr>
            <p:cNvSpPr txBox="1">
              <a:spLocks noGrp="1" noRot="1" noMove="1" noResize="1" noEditPoints="1" noAdjustHandles="1" noChangeArrowheads="1" noChangeShapeType="1"/>
            </p:cNvSpPr>
            <p:nvPr/>
          </p:nvSpPr>
          <p:spPr>
            <a:xfrm>
              <a:off x="15307820" y="29655541"/>
              <a:ext cx="13550460" cy="400110"/>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pPr algn="ctr"/>
              <a:r>
                <a:rPr lang="en-US" sz="2000" b="1"/>
                <a:t>FIGURE 6 – Dynamic Forces</a:t>
              </a:r>
            </a:p>
          </p:txBody>
        </p:sp>
      </p:grpSp>
    </p:spTree>
    <p:extLst>
      <p:ext uri="{BB962C8B-B14F-4D97-AF65-F5344CB8AC3E}">
        <p14:creationId xmlns:p14="http://schemas.microsoft.com/office/powerpoint/2010/main" val="2298844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omputer screen shot of a computer screen&#10;&#10;Description automatically generated">
            <a:extLst>
              <a:ext uri="{FF2B5EF4-FFF2-40B4-BE49-F238E27FC236}">
                <a16:creationId xmlns:a16="http://schemas.microsoft.com/office/drawing/2014/main" id="{14ADE8C2-26B3-B14C-EFBC-18DF5B23DFA5}"/>
              </a:ext>
            </a:extLst>
          </p:cNvPr>
          <p:cNvPicPr>
            <a:picLocks noChangeAspect="1"/>
          </p:cNvPicPr>
          <p:nvPr/>
        </p:nvPicPr>
        <p:blipFill rotWithShape="1">
          <a:blip r:embed="rId3"/>
          <a:srcRect l="7631" t="10137" r="58243" b="9097"/>
          <a:stretch/>
        </p:blipFill>
        <p:spPr>
          <a:xfrm>
            <a:off x="1155576" y="2029947"/>
            <a:ext cx="2606026" cy="2955627"/>
          </a:xfrm>
          <a:prstGeom prst="rect">
            <a:avLst/>
          </a:prstGeom>
        </p:spPr>
      </p:pic>
      <p:sp>
        <p:nvSpPr>
          <p:cNvPr id="2" name="Title 1">
            <a:extLst>
              <a:ext uri="{FF2B5EF4-FFF2-40B4-BE49-F238E27FC236}">
                <a16:creationId xmlns:a16="http://schemas.microsoft.com/office/drawing/2014/main" id="{0C9D75B2-840A-F76B-9B22-68DBB814C62D}"/>
              </a:ext>
            </a:extLst>
          </p:cNvPr>
          <p:cNvSpPr>
            <a:spLocks noGrp="1"/>
          </p:cNvSpPr>
          <p:nvPr>
            <p:ph type="title"/>
          </p:nvPr>
        </p:nvSpPr>
        <p:spPr>
          <a:xfrm>
            <a:off x="838200" y="365125"/>
            <a:ext cx="10515600" cy="907088"/>
          </a:xfrm>
          <a:solidFill>
            <a:schemeClr val="tx1">
              <a:lumMod val="75000"/>
              <a:lumOff val="25000"/>
            </a:schemeClr>
          </a:solidFill>
        </p:spPr>
        <p:txBody>
          <a:bodyPr vert="horz" lIns="91440" tIns="45720" rIns="91440" bIns="45720" rtlCol="0">
            <a:normAutofit/>
          </a:bodyPr>
          <a:lstStyle/>
          <a:p>
            <a:r>
              <a:rPr lang="en-US" kern="1200">
                <a:solidFill>
                  <a:srgbClr val="FFFFFF"/>
                </a:solidFill>
                <a:latin typeface="+mj-lt"/>
                <a:ea typeface="+mj-ea"/>
                <a:cs typeface="+mj-cs"/>
              </a:rPr>
              <a:t>Bracket Design</a:t>
            </a:r>
          </a:p>
        </p:txBody>
      </p:sp>
      <p:sp>
        <p:nvSpPr>
          <p:cNvPr id="6" name="TextBox 5">
            <a:extLst>
              <a:ext uri="{FF2B5EF4-FFF2-40B4-BE49-F238E27FC236}">
                <a16:creationId xmlns:a16="http://schemas.microsoft.com/office/drawing/2014/main" id="{BD2D0D88-DD4A-30DB-538E-9D8326E3837F}"/>
              </a:ext>
            </a:extLst>
          </p:cNvPr>
          <p:cNvSpPr txBox="1"/>
          <p:nvPr/>
        </p:nvSpPr>
        <p:spPr>
          <a:xfrm>
            <a:off x="1157288" y="4983163"/>
            <a:ext cx="2587625" cy="649288"/>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900">
                <a:solidFill>
                  <a:srgbClr val="FFFFFF"/>
                </a:solidFill>
                <a:ea typeface="Calibri"/>
                <a:cs typeface="Calibri"/>
              </a:rPr>
              <a:t>Top and Bottom Bracket Assembly </a:t>
            </a:r>
            <a:endParaRPr lang="en-US" sz="900">
              <a:solidFill>
                <a:srgbClr val="FFFFFF"/>
              </a:solidFill>
            </a:endParaRPr>
          </a:p>
        </p:txBody>
      </p:sp>
      <p:pic>
        <p:nvPicPr>
          <p:cNvPr id="12" name="Picture 11" descr="A computer screen shot of a computer screen&#10;&#10;Description automatically generated">
            <a:extLst>
              <a:ext uri="{FF2B5EF4-FFF2-40B4-BE49-F238E27FC236}">
                <a16:creationId xmlns:a16="http://schemas.microsoft.com/office/drawing/2014/main" id="{94F16C03-0559-B3BF-5A6C-93C5B0FDA8F8}"/>
              </a:ext>
            </a:extLst>
          </p:cNvPr>
          <p:cNvPicPr>
            <a:picLocks noChangeAspect="1"/>
          </p:cNvPicPr>
          <p:nvPr/>
        </p:nvPicPr>
        <p:blipFill rotWithShape="1">
          <a:blip r:embed="rId3"/>
          <a:srcRect l="18943" t="10317" r="58150" b="61376"/>
          <a:stretch/>
        </p:blipFill>
        <p:spPr>
          <a:xfrm>
            <a:off x="7800665" y="2007536"/>
            <a:ext cx="3228509" cy="2978652"/>
          </a:xfrm>
          <a:prstGeom prst="rect">
            <a:avLst/>
          </a:prstGeom>
        </p:spPr>
      </p:pic>
      <p:sp>
        <p:nvSpPr>
          <p:cNvPr id="8" name="TextBox 7">
            <a:extLst>
              <a:ext uri="{FF2B5EF4-FFF2-40B4-BE49-F238E27FC236}">
                <a16:creationId xmlns:a16="http://schemas.microsoft.com/office/drawing/2014/main" id="{6C16511E-7D09-049B-B88A-D968B4B93988}"/>
              </a:ext>
            </a:extLst>
          </p:cNvPr>
          <p:cNvSpPr txBox="1"/>
          <p:nvPr/>
        </p:nvSpPr>
        <p:spPr>
          <a:xfrm>
            <a:off x="7826375" y="4983163"/>
            <a:ext cx="3205163" cy="649288"/>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900">
                <a:solidFill>
                  <a:srgbClr val="FFFFFF"/>
                </a:solidFill>
                <a:ea typeface="Calibri"/>
                <a:cs typeface="Calibri"/>
              </a:rPr>
              <a:t>Top Bracket Attachment</a:t>
            </a:r>
            <a:endParaRPr lang="en-US" sz="900" err="1">
              <a:solidFill>
                <a:srgbClr val="FFFFFF"/>
              </a:solidFill>
            </a:endParaRPr>
          </a:p>
        </p:txBody>
      </p:sp>
      <p:sp>
        <p:nvSpPr>
          <p:cNvPr id="7" name="TextBox 6">
            <a:extLst>
              <a:ext uri="{FF2B5EF4-FFF2-40B4-BE49-F238E27FC236}">
                <a16:creationId xmlns:a16="http://schemas.microsoft.com/office/drawing/2014/main" id="{7BCD8C26-A2BB-1188-D0BE-22B5831FF94E}"/>
              </a:ext>
            </a:extLst>
          </p:cNvPr>
          <p:cNvSpPr txBox="1"/>
          <p:nvPr/>
        </p:nvSpPr>
        <p:spPr>
          <a:xfrm>
            <a:off x="3798888" y="4983163"/>
            <a:ext cx="3959225" cy="649288"/>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900">
                <a:solidFill>
                  <a:srgbClr val="FFFFFF"/>
                </a:solidFill>
                <a:ea typeface="Calibri"/>
                <a:cs typeface="Calibri"/>
              </a:rPr>
              <a:t>Bottom Bracket Attachment </a:t>
            </a:r>
            <a:endParaRPr lang="en-US" sz="900">
              <a:solidFill>
                <a:srgbClr val="FFFFFF"/>
              </a:solidFill>
            </a:endParaRPr>
          </a:p>
        </p:txBody>
      </p:sp>
      <p:pic>
        <p:nvPicPr>
          <p:cNvPr id="13" name="Picture 12" descr="A screenshot of a computer&#10;&#10;Description automatically generated">
            <a:extLst>
              <a:ext uri="{FF2B5EF4-FFF2-40B4-BE49-F238E27FC236}">
                <a16:creationId xmlns:a16="http://schemas.microsoft.com/office/drawing/2014/main" id="{C65F31CA-1343-5999-C33A-D5593006EA13}"/>
              </a:ext>
            </a:extLst>
          </p:cNvPr>
          <p:cNvPicPr>
            <a:picLocks noChangeAspect="1"/>
          </p:cNvPicPr>
          <p:nvPr/>
        </p:nvPicPr>
        <p:blipFill rotWithShape="1">
          <a:blip r:embed="rId4"/>
          <a:srcRect l="13508" t="25249" r="64728" b="32000"/>
          <a:stretch/>
        </p:blipFill>
        <p:spPr>
          <a:xfrm>
            <a:off x="3794312" y="2027096"/>
            <a:ext cx="3966399" cy="2964557"/>
          </a:xfrm>
          <a:prstGeom prst="rect">
            <a:avLst/>
          </a:prstGeom>
        </p:spPr>
      </p:pic>
    </p:spTree>
    <p:extLst>
      <p:ext uri="{BB962C8B-B14F-4D97-AF65-F5344CB8AC3E}">
        <p14:creationId xmlns:p14="http://schemas.microsoft.com/office/powerpoint/2010/main" val="24055218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CC8AEB9D3EDA142A439E5AD0F2A0FD3" ma:contentTypeVersion="9" ma:contentTypeDescription="Create a new document." ma:contentTypeScope="" ma:versionID="ec908537858a17584ee33cb3bb5232b2">
  <xsd:schema xmlns:xsd="http://www.w3.org/2001/XMLSchema" xmlns:xs="http://www.w3.org/2001/XMLSchema" xmlns:p="http://schemas.microsoft.com/office/2006/metadata/properties" xmlns:ns2="0dab20dd-4a45-470c-b299-b610a0715d13" xmlns:ns3="431f5b68-6c12-4acd-81da-6dac1e5c4471" targetNamespace="http://schemas.microsoft.com/office/2006/metadata/properties" ma:root="true" ma:fieldsID="1ab9bed6fb394f4d81b5098a2eacb55e" ns2:_="" ns3:_="">
    <xsd:import namespace="0dab20dd-4a45-470c-b299-b610a0715d13"/>
    <xsd:import namespace="431f5b68-6c12-4acd-81da-6dac1e5c447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ab20dd-4a45-470c-b299-b610a0715d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c694fdd-f828-4cf4-9107-e290f42f890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31f5b68-6c12-4acd-81da-6dac1e5c447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c0b1116-a0a2-42e2-a929-9432b157b9e1}" ma:internalName="TaxCatchAll" ma:showField="CatchAllData" ma:web="431f5b68-6c12-4acd-81da-6dac1e5c44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31f5b68-6c12-4acd-81da-6dac1e5c4471" xsi:nil="true"/>
    <lcf76f155ced4ddcb4097134ff3c332f xmlns="0dab20dd-4a45-470c-b299-b610a0715d1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FA63F0B-C238-4FB5-BA9B-EF817D6949BF}">
  <ds:schemaRefs>
    <ds:schemaRef ds:uri="http://schemas.microsoft.com/sharepoint/v3/contenttype/forms"/>
  </ds:schemaRefs>
</ds:datastoreItem>
</file>

<file path=customXml/itemProps2.xml><?xml version="1.0" encoding="utf-8"?>
<ds:datastoreItem xmlns:ds="http://schemas.openxmlformats.org/officeDocument/2006/customXml" ds:itemID="{4537E4B3-5BDE-4225-8128-4A6CFD1A69B9}">
  <ds:schemaRefs>
    <ds:schemaRef ds:uri="0dab20dd-4a45-470c-b299-b610a0715d13"/>
    <ds:schemaRef ds:uri="431f5b68-6c12-4acd-81da-6dac1e5c44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F1A41EB-A78E-4033-874F-8EB4DDA38C82}">
  <ds:schemaRefs>
    <ds:schemaRef ds:uri="0dab20dd-4a45-470c-b299-b610a0715d13"/>
    <ds:schemaRef ds:uri="431f5b68-6c12-4acd-81da-6dac1e5c447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13</Notes>
  <HiddenSlides>1</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Suspension Rockers Redesign and Implementation Using 3D-Printed Material </vt:lpstr>
      <vt:lpstr>Outline</vt:lpstr>
      <vt:lpstr>Project History and Background</vt:lpstr>
      <vt:lpstr>Front Rocker</vt:lpstr>
      <vt:lpstr>Front Rocker</vt:lpstr>
      <vt:lpstr>Rear Rocker</vt:lpstr>
      <vt:lpstr>Rear Rocker</vt:lpstr>
      <vt:lpstr>Bracket Design</vt:lpstr>
      <vt:lpstr>Bracket Design</vt:lpstr>
      <vt:lpstr>Material Testing System (MTS) Machine</vt:lpstr>
      <vt:lpstr>Bracket Motion</vt:lpstr>
      <vt:lpstr>Front Rocker Static Testing </vt:lpstr>
      <vt:lpstr>Gantt Chart and Budget Synopsis</vt:lpstr>
      <vt:lpstr>Conclusion</vt:lpstr>
      <vt:lpstr>Complete List of Engineering Standards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LIVELY, RAIO</dc:creator>
  <cp:revision>50</cp:revision>
  <dcterms:created xsi:type="dcterms:W3CDTF">2023-09-26T23:17:01Z</dcterms:created>
  <dcterms:modified xsi:type="dcterms:W3CDTF">2023-12-06T19:17:25Z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0x0101008CC8AEB9D3EDA142A439E5AD0F2A0FD3</vt:lpwstr>
  </property>
  <property fmtid="{D5CDD505-2E9C-101B-9397-08002B2CF9AE}" pid="3" name="MediaServiceImageTags">
    <vt:lpwstr/>
  </property>
</Properties>
</file>