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439" r:id="rId5"/>
    <p:sldId id="2444" r:id="rId6"/>
    <p:sldId id="2442" r:id="rId7"/>
    <p:sldId id="2445" r:id="rId8"/>
    <p:sldId id="2446" r:id="rId9"/>
    <p:sldId id="2447" r:id="rId10"/>
    <p:sldId id="2448" r:id="rId11"/>
    <p:sldId id="2449" r:id="rId12"/>
    <p:sldId id="2440" r:id="rId13"/>
    <p:sldId id="260" r:id="rId14"/>
    <p:sldId id="2434" r:id="rId15"/>
    <p:sldId id="258" r:id="rId16"/>
    <p:sldId id="2450" r:id="rId17"/>
    <p:sldId id="2451" r:id="rId18"/>
    <p:sldId id="2452" r:id="rId19"/>
    <p:sldId id="2441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D74D"/>
    <a:srgbClr val="C0F400"/>
    <a:srgbClr val="05EE55"/>
    <a:srgbClr val="038B30"/>
    <a:srgbClr val="2F3342"/>
    <a:srgbClr val="663300"/>
    <a:srgbClr val="04C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5514" autoAdjust="0"/>
  </p:normalViewPr>
  <p:slideViewPr>
    <p:cSldViewPr snapToGrid="0">
      <p:cViewPr>
        <p:scale>
          <a:sx n="70" d="100"/>
          <a:sy n="70" d="100"/>
        </p:scale>
        <p:origin x="8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54265FD-4E3F-4008-BF0D-92438DDF38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11FABC-D2A4-4DDD-AE15-415703DDD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B9CF0-A540-4793-A5F3-F4917CFDDCB6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7EBBAB0-AE2E-4EA6-BE3D-A8C4DA400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1D462F-4914-49FC-A851-7FFFE9D6E8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2B72-BD1C-4F41-B10E-CA0BEB1790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0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3753-A5BE-4D79-AEA9-C0A65A6F885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BE989-76B8-4F13-9267-01FDA45C43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3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6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4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0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BE989-76B8-4F13-9267-01FDA45C43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6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=""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CEC8E835-7291-427D-948E-B544E36AD1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06094" y="4127455"/>
            <a:ext cx="4351911" cy="2964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000" cap="all" spc="600" baseline="0">
                <a:latin typeface="+mj-lt"/>
              </a:defRPr>
            </a:lvl1pPr>
          </a:lstStyle>
          <a:p>
            <a:pPr marL="228600" lvl="0" indent="-228600" algn="ctr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00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E20B4D13-5F10-4886-AF0F-09B6ABB5C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31586"/>
            <a:ext cx="3467099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="" xmlns:a16="http://schemas.microsoft.com/office/drawing/2014/main" id="{EE7BCAD4-8DB6-482F-8DC0-F6D653F9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394" y="1431586"/>
            <a:ext cx="3467106" cy="436120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lvl="0">
              <a:lnSpc>
                <a:spcPct val="15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5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5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5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50000"/>
              </a:lnSpc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44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EA625CC-388D-4655-BFA6-2CC4FD9E889D}"/>
              </a:ext>
            </a:extLst>
          </p:cNvPr>
          <p:cNvSpPr/>
          <p:nvPr userDrawn="1"/>
        </p:nvSpPr>
        <p:spPr>
          <a:xfrm>
            <a:off x="4659081" y="447789"/>
            <a:ext cx="2873833" cy="5957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17A78D63-E00C-4155-A5B2-B3431A09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53395" y="1061132"/>
            <a:ext cx="3464721" cy="823912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b="1" dirty="0">
                <a:latin typeface="+mj-lt"/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="" xmlns:a16="http://schemas.microsoft.com/office/drawing/2014/main" id="{60C17447-B870-4054-B568-8B6B321EC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394" y="2108201"/>
            <a:ext cx="3464722" cy="368458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100" dirty="0"/>
            </a:lvl4pPr>
            <a:lvl5pPr>
              <a:defRPr lang="en-US" sz="1100" dirty="0"/>
            </a:lvl5pPr>
          </a:lstStyle>
          <a:p>
            <a:pPr marL="228600" lvl="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F3E8482-B43D-4B69-8645-6B735F91B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478" y="587829"/>
            <a:ext cx="5326022" cy="527322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DDDD410-5ABA-46A5-B282-F37437EFB673}"/>
              </a:ext>
            </a:extLst>
          </p:cNvPr>
          <p:cNvSpPr/>
          <p:nvPr userDrawn="1"/>
        </p:nvSpPr>
        <p:spPr>
          <a:xfrm>
            <a:off x="1159727" y="1224451"/>
            <a:ext cx="4226024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9BC9CBF-CF7B-4E39-9FD1-961882EC596A}"/>
              </a:ext>
            </a:extLst>
          </p:cNvPr>
          <p:cNvSpPr/>
          <p:nvPr userDrawn="1"/>
        </p:nvSpPr>
        <p:spPr>
          <a:xfrm>
            <a:off x="657060" y="698704"/>
            <a:ext cx="4473025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7A3D921-B9D5-42DC-9037-298968D94C9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9BDB1890-91F2-49FC-B0F4-3F3FF11B6A1A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A62F937-16D4-4A6C-B247-D0A62BC6560D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9335681-5A6F-48BE-8160-2000D0F242FB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546851"/>
            <a:ext cx="4101084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0457"/>
            <a:ext cx="4101084" cy="97930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1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1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4A85DE8-81C6-4A53-8754-137A795CA5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A66073F-5CD2-4EAC-890A-F6BB43D2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804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8571B4-4133-4DE5-AD8F-A341842CB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65AC00-5FCA-4A4E-A036-2FCBDEAF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0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=""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4919153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2DCA22-1DF2-42CB-8741-F0CE575E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04" y="1676400"/>
            <a:ext cx="5196241" cy="3352800"/>
          </a:xfrm>
        </p:spPr>
        <p:txBody>
          <a:bodyPr>
            <a:normAutofit/>
          </a:bodyPr>
          <a:lstStyle>
            <a:lvl1pPr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DD89F3-6B87-4C54-83B9-A6481CB4F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94" y="365125"/>
            <a:ext cx="4114801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79D679C-E90D-4916-BCE6-71C32B831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938" y="1088572"/>
            <a:ext cx="4572000" cy="4572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9C200B3-102B-4BB6-AEB0-D99EE027F0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450C90-6D4A-4D50-B15D-91C587AABC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6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="" xmlns:a16="http://schemas.microsoft.com/office/drawing/2014/main" id="{FE1CFFBA-D756-4740-B375-252727F02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4229" y="0"/>
            <a:ext cx="9927771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9325050-38BE-4AB2-B450-8DC9C0EDD386}"/>
              </a:ext>
            </a:extLst>
          </p:cNvPr>
          <p:cNvGrpSpPr/>
          <p:nvPr userDrawn="1"/>
        </p:nvGrpSpPr>
        <p:grpSpPr>
          <a:xfrm>
            <a:off x="883522" y="408327"/>
            <a:ext cx="5276606" cy="5768636"/>
            <a:chOff x="883522" y="408327"/>
            <a:chExt cx="5276606" cy="5768636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D68A4CE-A5FD-4656-82E1-43D586CC441E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E66B1E37-8CEC-44ED-A239-C755B72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7E28405-97F5-4E03-86F1-FAE2FEA6CFF8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719FCC9B-E3B8-49CF-BD22-D553FFAA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1775"/>
            <a:ext cx="4351911" cy="2384466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4F21EA87-CE67-4A1E-B2E0-513F775C7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199" y="3886241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AADF661-E593-4423-A8A8-F22C943907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8BD6A50-BDFC-4B4C-9D3B-53B545F531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4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="" xmlns:a16="http://schemas.microsoft.com/office/drawing/2014/main" id="{B599FEC8-12D0-4EB5-8573-C891D56C84E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71015" y="0"/>
            <a:ext cx="1226301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BF3BF7F-F094-497C-9310-2FE8B059E82B}"/>
              </a:ext>
            </a:extLst>
          </p:cNvPr>
          <p:cNvGrpSpPr/>
          <p:nvPr userDrawn="1"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49E498-4E90-44A2-B49F-157DFF9E8581}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="" xmlns:a16="http://schemas.microsoft.com/office/drawing/2014/main" id="{B2D9F108-8C30-4BEC-8122-BE26326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AB546B5-7C56-40DD-B1DF-AE850DE5FDB3}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C30FD01-9DD8-4ECA-AC52-7C41002A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1742989"/>
            <a:ext cx="4351911" cy="3352800"/>
          </a:xfrm>
        </p:spPr>
        <p:txBody>
          <a:bodyPr>
            <a:normAutofit/>
          </a:bodyPr>
          <a:lstStyle>
            <a:lvl1pPr algn="ctr">
              <a:defRPr sz="4400" b="1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74491700-C4EB-4143-ACD3-DE153BF9DD9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06094" y="4127455"/>
            <a:ext cx="4351910" cy="296437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5F17219-39C2-44C1-BFC9-BA0D7ACD78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087118E-1B0A-407B-BDCE-B343BC9F92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C3A4379-5E89-42FE-AA5C-BEA0CDFCDD6F}"/>
              </a:ext>
            </a:extLst>
          </p:cNvPr>
          <p:cNvSpPr/>
          <p:nvPr userDrawn="1"/>
        </p:nvSpPr>
        <p:spPr>
          <a:xfrm>
            <a:off x="4887684" y="1431586"/>
            <a:ext cx="2873833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38A5A1-070F-43C9-B2D5-C557B0D72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3882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CCBEC1-2F48-4E90-ADF0-BEE2B9E47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882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367F380C-58A9-4490-AC57-579A90290F3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153400" y="1061132"/>
            <a:ext cx="3464717" cy="823912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DA285A94-0E4E-47DC-8E61-41F684F3700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2108201"/>
            <a:ext cx="346471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DCBFD0-7AE5-4346-AD3A-01F956626091}"/>
              </a:ext>
            </a:extLst>
          </p:cNvPr>
          <p:cNvSpPr/>
          <p:nvPr userDrawn="1"/>
        </p:nvSpPr>
        <p:spPr>
          <a:xfrm>
            <a:off x="4430484" y="0"/>
            <a:ext cx="2873833" cy="5426414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="" xmlns:a16="http://schemas.microsoft.com/office/drawing/2014/main" id="{354FBDC8-CD65-4972-A821-C25297B1A8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9082" y="489291"/>
            <a:ext cx="2873833" cy="59209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F4A2F-9480-4E94-806C-5D65C71D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3834596" cy="1124404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0DA028-023B-4883-9A48-70FD7A2E52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2AA6DE-6D7A-4135-8B9F-99A91527F2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2877C5F-FF39-4400-9C13-0D7F04A0C78F}"/>
              </a:ext>
            </a:extLst>
          </p:cNvPr>
          <p:cNvSpPr/>
          <p:nvPr userDrawn="1"/>
        </p:nvSpPr>
        <p:spPr>
          <a:xfrm>
            <a:off x="6727371" y="54430"/>
            <a:ext cx="1238278" cy="65531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97484" y="0"/>
            <a:ext cx="5094515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rgbClr val="2F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7F3105-8D8F-4FF3-9A7F-0F067BB810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97930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117255-8347-4647-9EA2-7ED06A73C1A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="" xmlns:a16="http://schemas.microsoft.com/office/drawing/2014/main" id="{0CBD5E02-927B-4DF7-8968-617C1C8F0F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7249885" cy="6858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0539" y="916440"/>
            <a:ext cx="6117771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539" y="1962673"/>
            <a:ext cx="6117771" cy="3676128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35810" y="1555002"/>
            <a:ext cx="6076915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BFE929D-DC77-46CA-82A0-DBC67BEA93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A17937-35A7-4492-BF9B-0912A22FF3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0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42E9CCD-6BB8-4209-A6BA-85186795608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0191" y="470641"/>
            <a:ext cx="5220309" cy="59167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E8CB484-5390-4B2F-9BFB-D0733BEE88A5}"/>
              </a:ext>
            </a:extLst>
          </p:cNvPr>
          <p:cNvGrpSpPr/>
          <p:nvPr userDrawn="1"/>
        </p:nvGrpSpPr>
        <p:grpSpPr>
          <a:xfrm>
            <a:off x="657060" y="435124"/>
            <a:ext cx="5134751" cy="6215741"/>
            <a:chOff x="252031" y="391887"/>
            <a:chExt cx="7433283" cy="621574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A8354BDC-9788-4AB5-A841-99D95C68804F}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6778BD9-B865-4156-B319-6A8242F0D4D5}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AEB70006-7799-4F63-912B-45662CE14500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67" y="1099002"/>
            <a:ext cx="4226024" cy="573989"/>
          </a:xfrm>
        </p:spPr>
        <p:txBody>
          <a:bodyPr lIns="0" rIns="0">
            <a:noAutofit/>
          </a:bodyPr>
          <a:lstStyle>
            <a:lvl1pPr>
              <a:defRPr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67" y="2145234"/>
            <a:ext cx="4226024" cy="3857329"/>
          </a:xfrm>
        </p:spPr>
        <p:txBody>
          <a:bodyPr lIns="0" rIns="0"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CAAB964-0A56-4842-AA82-7610F726CD1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1804" y="1737564"/>
            <a:ext cx="4197802" cy="407670"/>
          </a:xfrm>
        </p:spPr>
        <p:txBody>
          <a:bodyPr lIns="0" rIns="0">
            <a:noAutofit/>
          </a:bodyPr>
          <a:lstStyle>
            <a:lvl1pPr marL="0" indent="0">
              <a:buNone/>
              <a:defRPr sz="2000" spc="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311BA1-4F61-4FA7-9C20-685B3689CA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EF357A5-40C6-41A4-B1BE-0AF78D459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89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91372" y="2238426"/>
            <a:ext cx="6609256" cy="1508126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1372" y="3838627"/>
            <a:ext cx="6609256" cy="450503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F27C465-B000-4905-9328-DBAB7930A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84" y="0"/>
            <a:ext cx="11000232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BF3059-D5B9-418C-A60B-C3C8E261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884" y="1188720"/>
            <a:ext cx="11000232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87F727-48BD-4EB4-B57F-5AC03BEB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884" y="64683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="" xmlns:a16="http://schemas.microsoft.com/office/drawing/2014/main" id="{7166C798-72CE-4F2D-9A04-013F24A2659F}"/>
              </a:ext>
            </a:extLst>
          </p:cNvPr>
          <p:cNvSpPr/>
          <p:nvPr userDrawn="1"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3ACE58C5-CE1C-415B-8591-25A53FF2A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05746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27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3" r:id="rId5"/>
    <p:sldLayoutId id="2147483657" r:id="rId6"/>
    <p:sldLayoutId id="2147483660" r:id="rId7"/>
    <p:sldLayoutId id="2147483663" r:id="rId8"/>
    <p:sldLayoutId id="2147483669" r:id="rId9"/>
    <p:sldLayoutId id="2147483666" r:id="rId10"/>
    <p:sldLayoutId id="2147483670" r:id="rId11"/>
    <p:sldLayoutId id="2147483667" r:id="rId12"/>
    <p:sldLayoutId id="2147483668" r:id="rId13"/>
    <p:sldLayoutId id="2147483665" r:id="rId14"/>
    <p:sldLayoutId id="2147483671" r:id="rId15"/>
    <p:sldLayoutId id="2147483655" r:id="rId16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hyperlink" Target="https://en.wikipedia.org/wiki/File:LIDAR-scanned-SICK-LMS-animation.gi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00C713CD-79D0-408F-A140-FBAE3C6022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6404458" y="1279729"/>
            <a:ext cx="5203053" cy="4623686"/>
          </a:xfrm>
        </p:spPr>
      </p:pic>
      <p:sp>
        <p:nvSpPr>
          <p:cNvPr id="11" name="Rectangle: Single Corner Snipped 10" descr="Footer accent box">
            <a:extLst>
              <a:ext uri="{FF2B5EF4-FFF2-40B4-BE49-F238E27FC236}">
                <a16:creationId xmlns="" xmlns:a16="http://schemas.microsoft.com/office/drawing/2014/main" id="{A39C0937-57CD-4C2F-B530-516994363917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E8EC366-9118-4504-88CF-ABE80F98E7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="" xmlns:a16="http://schemas.microsoft.com/office/drawing/2014/main" id="{DB4530C3-10EF-4FDE-A1B1-9DF09C2D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VTOL UAS Operating in GPS Denied Environment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863C256D-8187-4199-952C-D2BB841598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5413" y="3958112"/>
            <a:ext cx="4351911" cy="1219159"/>
          </a:xfrm>
        </p:spPr>
        <p:txBody>
          <a:bodyPr/>
          <a:lstStyle/>
          <a:p>
            <a:r>
              <a:rPr lang="en-US" sz="1200" spc="0" dirty="0">
                <a:latin typeface="Book Antiqua" panose="02040602050305030304" pitchFamily="18" charset="0"/>
              </a:rPr>
              <a:t>Nicholas Darden, Vivian Fakharizadeh, </a:t>
            </a:r>
            <a:r>
              <a:rPr lang="en-US" sz="1200" spc="0" dirty="0" err="1">
                <a:latin typeface="Book Antiqua" panose="02040602050305030304" pitchFamily="18" charset="0"/>
              </a:rPr>
              <a:t>Zavia</a:t>
            </a:r>
            <a:r>
              <a:rPr lang="en-US" sz="1200" spc="0" dirty="0">
                <a:latin typeface="Book Antiqua" panose="02040602050305030304" pitchFamily="18" charset="0"/>
              </a:rPr>
              <a:t> Harris, Richard Jones, Trent Jones, Joshua Lee, Ryan McLaughlin, </a:t>
            </a:r>
            <a:r>
              <a:rPr lang="en-US" sz="1200" spc="0" dirty="0" err="1">
                <a:latin typeface="Book Antiqua" panose="02040602050305030304" pitchFamily="18" charset="0"/>
              </a:rPr>
              <a:t>Rushal</a:t>
            </a:r>
            <a:r>
              <a:rPr lang="en-US" sz="1200" spc="0" dirty="0">
                <a:latin typeface="Book Antiqua" panose="02040602050305030304" pitchFamily="18" charset="0"/>
              </a:rPr>
              <a:t> Patel, Brendan Regan, Quinton </a:t>
            </a:r>
            <a:r>
              <a:rPr lang="en-US" sz="1200" spc="0" dirty="0" err="1">
                <a:latin typeface="Book Antiqua" panose="02040602050305030304" pitchFamily="18" charset="0"/>
              </a:rPr>
              <a:t>Vehon</a:t>
            </a:r>
            <a:endParaRPr lang="en-US" sz="1200" spc="0" dirty="0">
              <a:latin typeface="Book Antiqua" panose="02040602050305030304" pitchFamily="18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="" xmlns:a16="http://schemas.microsoft.com/office/drawing/2014/main" id="{BF01373F-302B-4AE9-A241-29737A1B38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525" y="1095375"/>
            <a:ext cx="4577146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2" y="670832"/>
            <a:ext cx="5138057" cy="979308"/>
          </a:xfrm>
        </p:spPr>
        <p:txBody>
          <a:bodyPr/>
          <a:lstStyle/>
          <a:p>
            <a:r>
              <a:rPr lang="en-US" dirty="0"/>
              <a:t>Open CV, </a:t>
            </a:r>
            <a:r>
              <a:rPr lang="en-US" dirty="0" err="1"/>
              <a:t>ArUco</a:t>
            </a:r>
            <a:r>
              <a:rPr lang="en-US" dirty="0"/>
              <a:t>, Camera Calibration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E79DECD2-B85E-4CB3-BBFB-C64131454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6542" y="1880101"/>
            <a:ext cx="5138057" cy="3396749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Tools, dependencies, libraries, and packages to accurately setup </a:t>
            </a:r>
            <a:r>
              <a:rPr lang="en-US" sz="2000" dirty="0" err="1"/>
              <a:t>ArUco</a:t>
            </a:r>
            <a:r>
              <a:rPr lang="en-US" sz="2000" dirty="0"/>
              <a:t> and OpenCV were installed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/>
              <a:t>OpenCV: </a:t>
            </a:r>
          </a:p>
          <a:p>
            <a:pPr lvl="1"/>
            <a:r>
              <a:rPr lang="en-US" sz="1800" dirty="0"/>
              <a:t>open source library of visual tracking functions</a:t>
            </a:r>
          </a:p>
          <a:p>
            <a:pPr lvl="1"/>
            <a:r>
              <a:rPr lang="en-US" sz="1800" dirty="0"/>
              <a:t>C++ and Python based applications. </a:t>
            </a:r>
          </a:p>
          <a:p>
            <a:r>
              <a:rPr lang="en-US" sz="2000" dirty="0" err="1"/>
              <a:t>ArUco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open source library of custom vision identification symbols and functions.</a:t>
            </a:r>
          </a:p>
          <a:p>
            <a:r>
              <a:rPr lang="en-US" sz="2000" dirty="0"/>
              <a:t>Raspberry Pi camera had to be calibrated by identifying and locking onto a checkerboard pattern marker.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9EF82849-1FFF-4EE2-B6A4-C19B8A0830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9984" t="14351" r="17387" b="41525"/>
          <a:stretch/>
        </p:blipFill>
        <p:spPr>
          <a:xfrm>
            <a:off x="7467600" y="403727"/>
            <a:ext cx="3609975" cy="2802481"/>
          </a:xfrm>
        </p:spPr>
      </p:pic>
      <p:sp>
        <p:nvSpPr>
          <p:cNvPr id="10" name="Rectangle: Single Corner Snipped 9" descr="Footer accent box">
            <a:extLst>
              <a:ext uri="{FF2B5EF4-FFF2-40B4-BE49-F238E27FC236}">
                <a16:creationId xmlns="" xmlns:a16="http://schemas.microsoft.com/office/drawing/2014/main" id="{CDA9F8EC-2836-4D7A-8BB2-6D1C849515C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25E833F-FD8B-46E5-BD16-A82D3EDA85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6BBE97-E7AF-4200-A4B9-3093CAEDF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2" t="17038" r="42361" b="40000"/>
          <a:stretch/>
        </p:blipFill>
        <p:spPr>
          <a:xfrm rot="5400000">
            <a:off x="7932563" y="2911650"/>
            <a:ext cx="270748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DA17D7C-7C63-439C-8B50-C9B0F0F9AA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115984" y="252563"/>
            <a:ext cx="7433283" cy="5995838"/>
            <a:chOff x="252031" y="391887"/>
            <a:chExt cx="7433283" cy="6215741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C0DB13C1-B4FB-4D33-A199-5BB34983AB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9713" y="1181214"/>
              <a:ext cx="6117771" cy="5426414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32FD79E9-DA87-4AE3-AB4F-454E8B1C7E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9600" y="391887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97CAE694-E5D7-45D8-80CE-4067B6610E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8C001EA0-C1FE-4BFF-BAE0-93D031DC21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4094" t="4931" r="6849" b="5310"/>
          <a:stretch/>
        </p:blipFill>
        <p:spPr>
          <a:xfrm>
            <a:off x="447675" y="807583"/>
            <a:ext cx="4419600" cy="5212825"/>
          </a:xfr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556A3C9-6740-4558-AB5B-687741A63B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85A4AC-9AA0-4EFF-8162-609223BF5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700" dirty="0"/>
              <a:t>Communication between the </a:t>
            </a:r>
            <a:r>
              <a:rPr lang="en-US" sz="1700" dirty="0" err="1"/>
              <a:t>Pixhawk</a:t>
            </a:r>
            <a:r>
              <a:rPr lang="en-US" sz="1700" dirty="0"/>
              <a:t> and Raspberry Pi was established </a:t>
            </a:r>
          </a:p>
          <a:p>
            <a:r>
              <a:rPr lang="en-US" sz="1700" dirty="0"/>
              <a:t>OpenCV 4.0 and python 2.7 was used</a:t>
            </a:r>
          </a:p>
          <a:p>
            <a:r>
              <a:rPr lang="en-US" sz="1700" dirty="0"/>
              <a:t>Developed Python script identifies the </a:t>
            </a:r>
            <a:r>
              <a:rPr lang="en-US" sz="1700" dirty="0" err="1"/>
              <a:t>ArUco</a:t>
            </a:r>
            <a:r>
              <a:rPr lang="en-US" sz="1700" dirty="0"/>
              <a:t> markers and estimates coordinates position relative to the marker.</a:t>
            </a:r>
          </a:p>
          <a:p>
            <a:r>
              <a:rPr lang="en-US" sz="1700" dirty="0"/>
              <a:t>When marker is locked on, landing script initiates landing of drone.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D5445F47-6D74-450C-BC16-998D2021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Executing Marker Detection Script with </a:t>
            </a:r>
            <a:r>
              <a:rPr lang="en-US" dirty="0" err="1"/>
              <a:t>Pixhawk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7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33542F-D085-445E-BEBE-DEE6D4F79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79" y="429278"/>
            <a:ext cx="4505325" cy="1282018"/>
          </a:xfrm>
        </p:spPr>
        <p:txBody>
          <a:bodyPr>
            <a:noAutofit/>
          </a:bodyPr>
          <a:lstStyle/>
          <a:p>
            <a:r>
              <a:rPr lang="en-US" sz="3200" dirty="0"/>
              <a:t>Proposed Testing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DF153A6-0E4B-417F-85BB-FD8402B1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553" y="1586706"/>
            <a:ext cx="3696046" cy="3684588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700" dirty="0"/>
              <a:t>Recording positional feedback coordinates of the marker relative to the Pi Camera. </a:t>
            </a:r>
          </a:p>
          <a:p>
            <a:pPr marL="285750" indent="-285750"/>
            <a:r>
              <a:rPr lang="en-US" sz="1700" dirty="0"/>
              <a:t>Comparing recorded experimental values with actual measured values </a:t>
            </a:r>
          </a:p>
          <a:p>
            <a:pPr marL="285750" indent="-285750"/>
            <a:r>
              <a:rPr lang="en-US" sz="1700" dirty="0"/>
              <a:t>Investigating maximum range of cameras capability to lock onto marker.</a:t>
            </a:r>
          </a:p>
          <a:p>
            <a:pPr marL="285750" indent="-285750"/>
            <a:r>
              <a:rPr lang="en-US" sz="1700" dirty="0"/>
              <a:t>The time it takes to lock onto the marker and initiate landing mode.</a:t>
            </a:r>
          </a:p>
        </p:txBody>
      </p:sp>
      <p:sp>
        <p:nvSpPr>
          <p:cNvPr id="15" name="Title 14" hidden="1">
            <a:extLst>
              <a:ext uri="{FF2B5EF4-FFF2-40B4-BE49-F238E27FC236}">
                <a16:creationId xmlns="" xmlns:a16="http://schemas.microsoft.com/office/drawing/2014/main" id="{A9B3BD41-12E6-4E88-8CE4-3A496CEA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EF05482-0999-42B8-A27E-59AAA26FB5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65756A6F-D5BA-42E0-8E67-45FD098E6EAB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8212061" y="838199"/>
            <a:ext cx="3733801" cy="3314701"/>
          </a:xfrm>
          <a:gradFill>
            <a:gsLst>
              <a:gs pos="32000">
                <a:srgbClr val="038B30">
                  <a:alpha val="27000"/>
                </a:srgbClr>
              </a:gs>
              <a:gs pos="84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8036890-247D-4F3A-B2DC-09E4B10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" t="3125" r="4647" b="3228"/>
          <a:stretch/>
        </p:blipFill>
        <p:spPr>
          <a:xfrm rot="613847">
            <a:off x="8831435" y="3955171"/>
            <a:ext cx="2709266" cy="205387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1B3242-B21F-43A3-9531-5E02BA8F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518" y="314877"/>
            <a:ext cx="3257886" cy="52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48B00DD0-A532-4A4F-97C8-F7F0E34A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71" y="946602"/>
            <a:ext cx="4226024" cy="573989"/>
          </a:xfrm>
        </p:spPr>
        <p:txBody>
          <a:bodyPr/>
          <a:lstStyle/>
          <a:p>
            <a:r>
              <a:rPr lang="en-US" dirty="0"/>
              <a:t>Systems Integration Completed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58B09F4-445E-4402-B0C3-E8B5EDBA2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166" y="1790699"/>
            <a:ext cx="4487635" cy="4615047"/>
          </a:xfrm>
        </p:spPr>
        <p:txBody>
          <a:bodyPr>
            <a:normAutofit fontScale="70000" lnSpcReduction="20000"/>
          </a:bodyPr>
          <a:lstStyle/>
          <a:p>
            <a:r>
              <a:rPr lang="en-US" sz="2200" dirty="0"/>
              <a:t>Determined </a:t>
            </a:r>
            <a:r>
              <a:rPr lang="en-US" sz="2200" dirty="0" err="1"/>
              <a:t>DroneKit</a:t>
            </a:r>
            <a:r>
              <a:rPr lang="en-US" sz="2200" dirty="0"/>
              <a:t> API as an appropriate solution </a:t>
            </a:r>
          </a:p>
          <a:p>
            <a:pPr marL="285750" indent="-285750"/>
            <a:r>
              <a:rPr lang="en-US" sz="2200" dirty="0"/>
              <a:t>Installed </a:t>
            </a:r>
            <a:r>
              <a:rPr lang="en-US" sz="2200" dirty="0" err="1"/>
              <a:t>Mavlink</a:t>
            </a:r>
            <a:r>
              <a:rPr lang="en-US" sz="2200" dirty="0"/>
              <a:t> and </a:t>
            </a:r>
            <a:r>
              <a:rPr lang="en-US" sz="2200" dirty="0" err="1"/>
              <a:t>DroneKit</a:t>
            </a:r>
            <a:r>
              <a:rPr lang="en-US" sz="2200" dirty="0"/>
              <a:t>  libraries</a:t>
            </a:r>
          </a:p>
          <a:p>
            <a:pPr marL="285750" indent="-285750"/>
            <a:r>
              <a:rPr lang="en-US" sz="2200" dirty="0"/>
              <a:t>Tested components independently</a:t>
            </a:r>
          </a:p>
          <a:p>
            <a:pPr marL="285750" indent="-285750"/>
            <a:r>
              <a:rPr lang="en-US" sz="2200" dirty="0"/>
              <a:t>Successfully deployed a SITL environment to simulate </a:t>
            </a:r>
            <a:r>
              <a:rPr lang="en-US" sz="2200" dirty="0" err="1"/>
              <a:t>DroneKit</a:t>
            </a:r>
            <a:r>
              <a:rPr lang="en-US" sz="2200" dirty="0"/>
              <a:t> code.</a:t>
            </a:r>
          </a:p>
          <a:p>
            <a:pPr marL="285750" indent="-285750"/>
            <a:r>
              <a:rPr lang="en-US" sz="2200" dirty="0"/>
              <a:t>Successfully secured a stable connection between Pi and </a:t>
            </a:r>
            <a:r>
              <a:rPr lang="en-US" sz="2200" dirty="0" err="1"/>
              <a:t>Pixhawk</a:t>
            </a:r>
            <a:r>
              <a:rPr lang="en-US" sz="2200" dirty="0"/>
              <a:t> in Test Platform Control Test.</a:t>
            </a:r>
          </a:p>
          <a:p>
            <a:pPr marL="742950" lvl="1" indent="-285750"/>
            <a:r>
              <a:rPr lang="en-US" sz="2200" dirty="0"/>
              <a:t>Validated </a:t>
            </a:r>
            <a:r>
              <a:rPr lang="en-US" sz="2200" dirty="0" err="1"/>
              <a:t>DroneKit</a:t>
            </a:r>
            <a:r>
              <a:rPr lang="en-US" sz="2200" dirty="0"/>
              <a:t> and PICS concept</a:t>
            </a:r>
          </a:p>
          <a:p>
            <a:pPr marL="742950" lvl="1" indent="-285750"/>
            <a:r>
              <a:rPr lang="en-US" sz="2200" dirty="0"/>
              <a:t>Concluded that USB connection from the pi to interconnected systems is optimal</a:t>
            </a:r>
          </a:p>
          <a:p>
            <a:pPr marL="285750" indent="-285750"/>
            <a:r>
              <a:rPr lang="en-US" sz="2200" dirty="0"/>
              <a:t>Used </a:t>
            </a:r>
            <a:r>
              <a:rPr lang="en-US" sz="2200" dirty="0" err="1"/>
              <a:t>Dronekit</a:t>
            </a:r>
            <a:r>
              <a:rPr lang="en-US" sz="2200" dirty="0"/>
              <a:t> on Pi to verify GPS location data</a:t>
            </a:r>
          </a:p>
          <a:p>
            <a:pPr marL="285750" indent="-285750"/>
            <a:r>
              <a:rPr lang="en-US" sz="2200" dirty="0"/>
              <a:t>Devised code for Test Platform Short Range Test Flight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697C2E-0299-45B7-A53F-26C3316328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 descr="A close up of text on a black background&#10;&#10;Description automatically generated">
            <a:extLst>
              <a:ext uri="{FF2B5EF4-FFF2-40B4-BE49-F238E27FC236}">
                <a16:creationId xmlns="" xmlns:a16="http://schemas.microsoft.com/office/drawing/2014/main" id="{823B5605-617F-4066-8E4C-D82A16E77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629" y="383548"/>
            <a:ext cx="3106675" cy="270803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A615767-0B88-416F-9CBD-CB0FEB174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98" y="4854210"/>
            <a:ext cx="4785309" cy="1718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1759FF7-628F-42D4-BF8E-2EAEA3166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666" y="2145234"/>
            <a:ext cx="3611968" cy="27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CB87EE-E9E2-4CFF-8C2A-91E60298DD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D5E83BE7-A34A-4A48-BDF7-BBBDF168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Integration Proposed 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A459E3-87D0-4CA4-AF24-DAF2818B17D6}"/>
              </a:ext>
            </a:extLst>
          </p:cNvPr>
          <p:cNvSpPr txBox="1"/>
          <p:nvPr/>
        </p:nvSpPr>
        <p:spPr>
          <a:xfrm>
            <a:off x="342900" y="979213"/>
            <a:ext cx="3967397" cy="522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Our Systems Integration Model provides a strong foundation for future iterations of this Project.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Finalize the sensory array to the UAS.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Determining what open source scripts are available to preform objectives outlined in the Programming Block Diagram.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Develop test to verify the capabilities of the opensource codes independently.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Develop a flight script that fulfills all the objectives of the outlined in the Programming Block Diagram integrating verified opensource code when possible.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Verify the flight control scripts functionality grounded.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Verify the flight control scripts functionality over the course of a mission.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58" y="2055548"/>
            <a:ext cx="7606676" cy="28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F77C145-AA36-4A5C-BB71-46A08B526A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B389511-C69A-433B-A5A6-CE6CA9ECE9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15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9C2AEF-3194-405C-854B-9453965B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riangular design ceiling">
            <a:extLst>
              <a:ext uri="{FF2B5EF4-FFF2-40B4-BE49-F238E27FC236}">
                <a16:creationId xmlns="" xmlns:a16="http://schemas.microsoft.com/office/drawing/2014/main" id="{ECE6809B-9586-4FFC-9D20-26C51CA965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B6C8E487-ADDC-4F1B-A30A-BAABB4998F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35508" y="20298"/>
            <a:ext cx="12192000" cy="6858000"/>
          </a:xfrm>
          <a:prstGeom prst="rect">
            <a:avLst/>
          </a:prstGeom>
          <a:solidFill>
            <a:srgbClr val="2F334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11BEC607-8474-408E-A7AC-48A065F31B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2076202" y="1374276"/>
            <a:ext cx="7324426" cy="3883523"/>
            <a:chOff x="252031" y="-22763"/>
            <a:chExt cx="7324426" cy="7269964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601E3FC-2016-4085-9A4B-A172702EAA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2CBF662F-A198-4AD3-8EBC-0EC9A52B2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142E86C5-8E5F-4620-A4FB-D1F926179D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1372" y="1729750"/>
            <a:ext cx="6609256" cy="892220"/>
          </a:xfrm>
        </p:spPr>
        <p:txBody>
          <a:bodyPr anchor="ctr"/>
          <a:lstStyle/>
          <a:p>
            <a:r>
              <a:rPr lang="en-US" dirty="0"/>
              <a:t>Acknowledgements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="" xmlns:a16="http://schemas.microsoft.com/office/drawing/2014/main" id="{3E9BAE4F-16CE-4F5D-9BC7-2CB992790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8329" y="2621970"/>
            <a:ext cx="6609256" cy="22906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Thank you to the U.S. Navy  for providing us with this challenge opportunity!</a:t>
            </a:r>
          </a:p>
          <a:p>
            <a:r>
              <a:rPr lang="en-US" dirty="0"/>
              <a:t>The team would like to personally like to acknowledge </a:t>
            </a:r>
            <a:r>
              <a:rPr lang="en-US" dirty="0" err="1"/>
              <a:t>Dr.Alberts</a:t>
            </a:r>
            <a:r>
              <a:rPr lang="en-US" dirty="0"/>
              <a:t> and </a:t>
            </a:r>
            <a:r>
              <a:rPr lang="en-US" dirty="0" err="1"/>
              <a:t>Dr.Mekky</a:t>
            </a:r>
            <a:r>
              <a:rPr lang="en-US" dirty="0"/>
              <a:t> for their exemplary guidance and unwavering support throughout the course of this project.</a:t>
            </a:r>
          </a:p>
        </p:txBody>
      </p:sp>
      <p:sp>
        <p:nvSpPr>
          <p:cNvPr id="25" name="Rectangle: Single Corner Snipped 24" descr="Footer accent box">
            <a:extLst>
              <a:ext uri="{FF2B5EF4-FFF2-40B4-BE49-F238E27FC236}">
                <a16:creationId xmlns="" xmlns:a16="http://schemas.microsoft.com/office/drawing/2014/main" id="{ADA66B68-D364-4C11-9AA9-052CEAC914E1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="" xmlns:a16="http://schemas.microsoft.com/office/drawing/2014/main" id="{7B17F9E2-0E31-4010-80D8-F343F24E6E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0D4875E-CBA8-49FC-BA62-A0515FD99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62" y="5523189"/>
            <a:ext cx="1894401" cy="1069420"/>
          </a:xfrm>
          <a:prstGeom prst="rect">
            <a:avLst/>
          </a:prstGeom>
        </p:spPr>
      </p:pic>
      <p:pic>
        <p:nvPicPr>
          <p:cNvPr id="14" name="Picture 13" descr="A picture containing plate, drawing&#10;&#10;Description automatically generated">
            <a:extLst>
              <a:ext uri="{FF2B5EF4-FFF2-40B4-BE49-F238E27FC236}">
                <a16:creationId xmlns="" xmlns:a16="http://schemas.microsoft.com/office/drawing/2014/main" id="{829930D9-B7AA-4699-90A5-DA4285A5F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3" y="5575307"/>
            <a:ext cx="1894401" cy="903484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0B570A6-4FBE-4152-8311-96608CA50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71" y="5477176"/>
            <a:ext cx="1089336" cy="1089336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6A49B57-29DD-40A2-8AC5-F821DC902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41" y="5437552"/>
            <a:ext cx="1578249" cy="1052166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390ECDC9-6956-4E49-A3CB-903A993B66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80" y="5388463"/>
            <a:ext cx="985388" cy="1213670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6E2A60E-210B-48CE-8617-EC0DFD220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66" y="5342297"/>
            <a:ext cx="985388" cy="13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01F590AB-1AF1-489D-B942-2800AE8629C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/>
          <a:stretch/>
        </p:blipFill>
        <p:spPr>
          <a:xfrm>
            <a:off x="2713849" y="559039"/>
            <a:ext cx="6477775" cy="5756615"/>
          </a:xfr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906134-552D-4BDA-BBA2-8E1BF847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8" t="11528" r="15093" b="14745"/>
          <a:stretch/>
        </p:blipFill>
        <p:spPr>
          <a:xfrm>
            <a:off x="9010649" y="293866"/>
            <a:ext cx="2981326" cy="2270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4D44F0D-4A6A-46DF-A2B6-C3F2734A2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9" y="4420690"/>
            <a:ext cx="2981325" cy="2270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48988C4-1F45-4917-B914-A79BE9CE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3" t="14843" r="2344" b="12500"/>
          <a:stretch/>
        </p:blipFill>
        <p:spPr>
          <a:xfrm>
            <a:off x="285749" y="293866"/>
            <a:ext cx="2905126" cy="2270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A18AFCB-D4B9-4FD3-A686-3C333B9DBB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2" t="12361" r="4722" b="6174"/>
          <a:stretch/>
        </p:blipFill>
        <p:spPr>
          <a:xfrm>
            <a:off x="285749" y="4381501"/>
            <a:ext cx="2905125" cy="230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ED2DC372-F50D-4241-956F-88217652F9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b="6579"/>
          <a:stretch/>
        </p:blipFill>
        <p:spPr>
          <a:xfrm>
            <a:off x="-1" y="0"/>
            <a:ext cx="12192001" cy="6858000"/>
          </a:xfr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01DF86-6B00-49D3-9EFB-456055F798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51A06BE-4DC9-42C3-9272-4EF3E833D5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42A4A83C-0C6B-4A7C-B582-33988B027F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568F216-4DE5-421A-A222-041B654BB8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C2EEB1E-E5B2-44FA-8D26-4D510438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2507633"/>
            <a:ext cx="4351911" cy="1769608"/>
          </a:xfrm>
        </p:spPr>
        <p:txBody>
          <a:bodyPr>
            <a:normAutofit fontScale="90000"/>
          </a:bodyPr>
          <a:lstStyle/>
          <a:p>
            <a:r>
              <a:rPr lang="en-US" dirty="0"/>
              <a:t>Inertial measurement unit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2F2E0D99-FB22-4130-AAF1-73D2822A328F}"/>
              </a:ext>
            </a:extLst>
          </p:cNvPr>
          <p:cNvSpPr txBox="1">
            <a:spLocks/>
          </p:cNvSpPr>
          <p:nvPr/>
        </p:nvSpPr>
        <p:spPr>
          <a:xfrm>
            <a:off x="4506095" y="4127455"/>
            <a:ext cx="4351912" cy="11173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300" dirty="0"/>
              <a:t>Appending location data (dead-reckoning)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534C07A-363B-4948-8546-2503B45830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7" name="Rectangle: Single Corner Snipped 16" descr="Footer accent box">
            <a:extLst>
              <a:ext uri="{FF2B5EF4-FFF2-40B4-BE49-F238E27FC236}">
                <a16:creationId xmlns="" xmlns:a16="http://schemas.microsoft.com/office/drawing/2014/main" id="{D3377F02-85FB-4FAC-AC31-CF6E323FFE3E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9B86A7AA-7991-4038-A5AB-6D5D751095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9ADB54-3897-4872-B9B3-1888BB60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92" y="575127"/>
            <a:ext cx="4226024" cy="573989"/>
          </a:xfrm>
        </p:spPr>
        <p:txBody>
          <a:bodyPr/>
          <a:lstStyle/>
          <a:p>
            <a:r>
              <a:rPr lang="en" dirty="0"/>
              <a:t>IMU Completed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99491B-46DB-4307-8E1A-E1066E4F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49116"/>
            <a:ext cx="4524375" cy="5013559"/>
          </a:xfrm>
        </p:spPr>
        <p:txBody>
          <a:bodyPr>
            <a:normAutofit fontScale="47500" lnSpcReduction="20000"/>
          </a:bodyPr>
          <a:lstStyle/>
          <a:p>
            <a:pPr marL="270927" indent="-270927">
              <a:spcBef>
                <a:spcPts val="1333"/>
              </a:spcBef>
              <a:buFont typeface="Corbel"/>
              <a:buChar char="●"/>
            </a:pPr>
            <a:r>
              <a:rPr lang="en-US" sz="3100" b="1" dirty="0">
                <a:ea typeface="Corbel"/>
                <a:cs typeface="Corbel"/>
                <a:sym typeface="Corbel"/>
              </a:rPr>
              <a:t>Dead Reckoning</a:t>
            </a:r>
            <a:endParaRPr lang="en-US" sz="3100" dirty="0">
              <a:ea typeface="Corbel"/>
              <a:cs typeface="Corbel"/>
              <a:sym typeface="Corbel"/>
            </a:endParaRP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using a previous location fix to determine current location.</a:t>
            </a: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Records measurements taken by accelerometers and gyroscopes.</a:t>
            </a:r>
          </a:p>
          <a:p>
            <a:pPr marL="270927" indent="-270927">
              <a:spcBef>
                <a:spcPts val="1333"/>
              </a:spcBef>
              <a:buFont typeface="Corbel"/>
              <a:buChar char="●"/>
            </a:pPr>
            <a:r>
              <a:rPr lang="en-US" sz="3100" b="1" dirty="0">
                <a:ea typeface="Corbel"/>
                <a:cs typeface="Corbel"/>
                <a:sym typeface="Corbel"/>
              </a:rPr>
              <a:t>Position code</a:t>
            </a:r>
            <a:endParaRPr lang="en-US" sz="3100" dirty="0">
              <a:ea typeface="Corbel"/>
              <a:cs typeface="Corbel"/>
              <a:sym typeface="Corbel"/>
            </a:endParaRP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 err="1">
                <a:ea typeface="Corbel"/>
                <a:cs typeface="Corbel"/>
                <a:sym typeface="Corbel"/>
              </a:rPr>
              <a:t>Matlab</a:t>
            </a:r>
            <a:r>
              <a:rPr lang="en-US" sz="3100" dirty="0">
                <a:ea typeface="Corbel"/>
                <a:cs typeface="Corbel"/>
                <a:sym typeface="Corbel"/>
              </a:rPr>
              <a:t> code.</a:t>
            </a: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Calculates velocity, angular rate, acceleration, and position</a:t>
            </a:r>
          </a:p>
          <a:p>
            <a:pPr marL="541853" lvl="1" indent="-287859">
              <a:spcBef>
                <a:spcPts val="0"/>
              </a:spcBef>
              <a:buClr>
                <a:srgbClr val="404040"/>
              </a:buClr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Needs modification for better accuracy</a:t>
            </a:r>
          </a:p>
          <a:p>
            <a:pPr marL="270927" indent="-270927">
              <a:spcBef>
                <a:spcPts val="2133"/>
              </a:spcBef>
              <a:buFont typeface="Corbel"/>
              <a:buChar char="●"/>
            </a:pPr>
            <a:r>
              <a:rPr lang="en-US" sz="3100" b="1" dirty="0">
                <a:ea typeface="Corbel"/>
                <a:cs typeface="Corbel"/>
                <a:sym typeface="Corbel"/>
              </a:rPr>
              <a:t>Kalman Filter</a:t>
            </a: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Optimal estimation algorithm</a:t>
            </a: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Two step process (Predict &amp; Update)</a:t>
            </a:r>
          </a:p>
          <a:p>
            <a:pPr marL="541853" lvl="1" indent="-287859">
              <a:spcBef>
                <a:spcPts val="0"/>
              </a:spcBef>
              <a:buClr>
                <a:srgbClr val="404040"/>
              </a:buClr>
              <a:buSzPts val="1400"/>
              <a:buFont typeface="Corbel"/>
              <a:buChar char="o"/>
            </a:pPr>
            <a:r>
              <a:rPr lang="en-US" sz="3100" dirty="0">
                <a:ea typeface="Corbel"/>
                <a:cs typeface="Corbel"/>
                <a:sym typeface="Corbel"/>
              </a:rPr>
              <a:t>Needs modification and integration into Code</a:t>
            </a:r>
          </a:p>
          <a:p>
            <a:pPr marL="541853" lvl="1" indent="-287859">
              <a:spcBef>
                <a:spcPts val="0"/>
              </a:spcBef>
              <a:buClr>
                <a:srgbClr val="404040"/>
              </a:buClr>
              <a:buSzPts val="1400"/>
              <a:buFont typeface="Corbel"/>
              <a:buChar char="o"/>
            </a:pPr>
            <a:endParaRPr lang="en-US" sz="3100" dirty="0">
              <a:ea typeface="Corbel"/>
              <a:cs typeface="Corbel"/>
              <a:sym typeface="Corbel"/>
            </a:endParaRPr>
          </a:p>
          <a:p>
            <a:pPr marL="541853" lvl="1" indent="-287859">
              <a:spcBef>
                <a:spcPts val="0"/>
              </a:spcBef>
              <a:buSzPts val="1400"/>
              <a:buFont typeface="Corbel"/>
              <a:buChar char="o"/>
            </a:pPr>
            <a:endParaRPr lang="en-US" sz="17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40D7403-0D24-42D0-9DE5-23601D8FBC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Google Shape;96;p17">
            <a:extLst>
              <a:ext uri="{FF2B5EF4-FFF2-40B4-BE49-F238E27FC236}">
                <a16:creationId xmlns="" xmlns:a16="http://schemas.microsoft.com/office/drawing/2014/main" id="{0E8A2152-49B2-4AE0-BB1F-D6978D4C0D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80116"/>
            <a:ext cx="4413559" cy="295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3;p17">
            <a:extLst>
              <a:ext uri="{FF2B5EF4-FFF2-40B4-BE49-F238E27FC236}">
                <a16:creationId xmlns="" xmlns:a16="http://schemas.microsoft.com/office/drawing/2014/main" id="{323C5CCD-207D-4BF1-A102-63B8F954C9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11" t="2276" r="5294"/>
          <a:stretch/>
        </p:blipFill>
        <p:spPr>
          <a:xfrm>
            <a:off x="6858000" y="3086697"/>
            <a:ext cx="4413559" cy="3564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2109BE-F2EC-4549-9CA9-C8FFDEDD0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Google Shape;104;p18">
            <a:extLst>
              <a:ext uri="{FF2B5EF4-FFF2-40B4-BE49-F238E27FC236}">
                <a16:creationId xmlns="" xmlns:a16="http://schemas.microsoft.com/office/drawing/2014/main" id="{38B672C0-672A-4ACB-987C-321258B99A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16034" y="496132"/>
            <a:ext cx="3427017" cy="17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5;p18">
            <a:extLst>
              <a:ext uri="{FF2B5EF4-FFF2-40B4-BE49-F238E27FC236}">
                <a16:creationId xmlns="" xmlns:a16="http://schemas.microsoft.com/office/drawing/2014/main" id="{99E0BB72-702F-4787-905A-B233A7AA76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2037" y="496122"/>
            <a:ext cx="2893439" cy="176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18">
            <a:extLst>
              <a:ext uri="{FF2B5EF4-FFF2-40B4-BE49-F238E27FC236}">
                <a16:creationId xmlns="" xmlns:a16="http://schemas.microsoft.com/office/drawing/2014/main" id="{A7137B4B-5FC0-44BA-AFF3-8132F41243F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182" y="2369459"/>
            <a:ext cx="3527294" cy="230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7;p18">
            <a:extLst>
              <a:ext uri="{FF2B5EF4-FFF2-40B4-BE49-F238E27FC236}">
                <a16:creationId xmlns="" xmlns:a16="http://schemas.microsoft.com/office/drawing/2014/main" id="{8690EC1C-66C7-48D7-AC39-48E0378688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7082" y="5209359"/>
            <a:ext cx="11811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8;p18">
            <a:extLst>
              <a:ext uri="{FF2B5EF4-FFF2-40B4-BE49-F238E27FC236}">
                <a16:creationId xmlns="" xmlns:a16="http://schemas.microsoft.com/office/drawing/2014/main" id="{09D80ED1-0444-4E01-910E-12E277ADD1F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4834" y="5209359"/>
            <a:ext cx="3098800" cy="11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10;p18">
            <a:extLst>
              <a:ext uri="{FF2B5EF4-FFF2-40B4-BE49-F238E27FC236}">
                <a16:creationId xmlns="" xmlns:a16="http://schemas.microsoft.com/office/drawing/2014/main" id="{10D23E36-CD94-479F-B15D-1BA59E806275}"/>
              </a:ext>
            </a:extLst>
          </p:cNvPr>
          <p:cNvSpPr txBox="1"/>
          <p:nvPr/>
        </p:nvSpPr>
        <p:spPr>
          <a:xfrm>
            <a:off x="8743051" y="4678496"/>
            <a:ext cx="2339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Acceleration Values (V)</a:t>
            </a:r>
            <a:endParaRPr sz="1467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11;p18">
            <a:extLst>
              <a:ext uri="{FF2B5EF4-FFF2-40B4-BE49-F238E27FC236}">
                <a16:creationId xmlns="" xmlns:a16="http://schemas.microsoft.com/office/drawing/2014/main" id="{AA3E6FB4-25A7-428F-A08D-8CAA32725425}"/>
              </a:ext>
            </a:extLst>
          </p:cNvPr>
          <p:cNvSpPr txBox="1"/>
          <p:nvPr/>
        </p:nvSpPr>
        <p:spPr>
          <a:xfrm>
            <a:off x="4961948" y="2369459"/>
            <a:ext cx="3008800" cy="299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The mathematical model used is: </a:t>
            </a:r>
            <a:endParaRPr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 = M(V - B)</a:t>
            </a: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333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 Diagonal elements of M represent the scale factors along the three axes</a:t>
            </a:r>
            <a:endParaRPr sz="1333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333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333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 Other elements of M are called </a:t>
            </a:r>
            <a:r>
              <a:rPr lang="en" sz="1333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cross-axis</a:t>
            </a:r>
            <a:r>
              <a:rPr lang="en" sz="1333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33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factors</a:t>
            </a:r>
            <a:r>
              <a:rPr lang="en" sz="1333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333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333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333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* In an ideal world, M = 1; B = 0</a:t>
            </a:r>
            <a:endParaRPr sz="1333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112;p18">
            <a:extLst>
              <a:ext uri="{FF2B5EF4-FFF2-40B4-BE49-F238E27FC236}">
                <a16:creationId xmlns="" xmlns:a16="http://schemas.microsoft.com/office/drawing/2014/main" id="{16BF0031-216F-411E-B645-FBC038ED1E63}"/>
              </a:ext>
            </a:extLst>
          </p:cNvPr>
          <p:cNvCxnSpPr/>
          <p:nvPr/>
        </p:nvCxnSpPr>
        <p:spPr>
          <a:xfrm>
            <a:off x="4669467" y="2348900"/>
            <a:ext cx="0" cy="432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101;p18">
            <a:extLst>
              <a:ext uri="{FF2B5EF4-FFF2-40B4-BE49-F238E27FC236}">
                <a16:creationId xmlns="" xmlns:a16="http://schemas.microsoft.com/office/drawing/2014/main" id="{793AD803-B729-41A9-96B7-422D47462C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539" y="689929"/>
            <a:ext cx="4114799" cy="43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" sz="3200" b="1" dirty="0"/>
              <a:t>IMU Current Status</a:t>
            </a:r>
            <a:endParaRPr sz="3200" b="1" dirty="0"/>
          </a:p>
        </p:txBody>
      </p:sp>
      <p:sp>
        <p:nvSpPr>
          <p:cNvPr id="26" name="Google Shape;102;p18">
            <a:extLst>
              <a:ext uri="{FF2B5EF4-FFF2-40B4-BE49-F238E27FC236}">
                <a16:creationId xmlns="" xmlns:a16="http://schemas.microsoft.com/office/drawing/2014/main" id="{08FDBAB1-D9A8-49A0-947D-95D6800A3DB9}"/>
              </a:ext>
            </a:extLst>
          </p:cNvPr>
          <p:cNvSpPr txBox="1">
            <a:spLocks/>
          </p:cNvSpPr>
          <p:nvPr/>
        </p:nvSpPr>
        <p:spPr>
          <a:xfrm>
            <a:off x="440906" y="1908787"/>
            <a:ext cx="4264712" cy="41174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r>
              <a:rPr lang="en-US" sz="1700" b="1" dirty="0"/>
              <a:t>Bias Calibration </a:t>
            </a:r>
            <a:r>
              <a:rPr lang="en-US" sz="1700" b="1" dirty="0" err="1"/>
              <a:t>Matlab</a:t>
            </a:r>
            <a:r>
              <a:rPr lang="en-US" sz="1700" b="1" dirty="0"/>
              <a:t> Code:</a:t>
            </a:r>
          </a:p>
          <a:p>
            <a:pPr marL="0" indent="0">
              <a:lnSpc>
                <a:spcPct val="100000"/>
              </a:lnSpc>
              <a:spcBef>
                <a:spcPts val="133"/>
              </a:spcBef>
              <a:buNone/>
            </a:pPr>
            <a:endParaRPr lang="en-US" sz="1700" b="1" dirty="0"/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r>
              <a:rPr lang="en-US" sz="1700" dirty="0"/>
              <a:t>Place IMU in 12 different static positions</a:t>
            </a:r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endParaRPr lang="en-US" sz="1700" dirty="0" smtClean="0"/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r>
              <a:rPr lang="en-US" sz="1700" dirty="0" smtClean="0"/>
              <a:t>Record </a:t>
            </a:r>
            <a:r>
              <a:rPr lang="en-US" sz="1700" dirty="0"/>
              <a:t>acceleration in x, y, and z directions</a:t>
            </a:r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endParaRPr lang="en-US" sz="1700" dirty="0"/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r>
              <a:rPr lang="en-US" sz="1700" dirty="0"/>
              <a:t>The calibration model  incorporates the bias and scale factor for each axis and the cross-axis </a:t>
            </a:r>
            <a:r>
              <a:rPr lang="en-US" sz="1700" dirty="0" smtClean="0"/>
              <a:t>symmetrical factors</a:t>
            </a:r>
            <a:r>
              <a:rPr lang="en-US" sz="1700" dirty="0"/>
              <a:t>.</a:t>
            </a:r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endParaRPr lang="en-US" sz="1700" dirty="0"/>
          </a:p>
          <a:p>
            <a:pPr marL="514350" indent="-285750">
              <a:lnSpc>
                <a:spcPct val="100000"/>
              </a:lnSpc>
              <a:spcBef>
                <a:spcPts val="133"/>
              </a:spcBef>
            </a:pPr>
            <a:r>
              <a:rPr lang="en-US" sz="1700" dirty="0"/>
              <a:t>The parameters are computed through Gauss-Newton nonlinear optimization.</a:t>
            </a:r>
          </a:p>
          <a:p>
            <a:pPr indent="0">
              <a:lnSpc>
                <a:spcPct val="100000"/>
              </a:lnSpc>
              <a:spcBef>
                <a:spcPts val="133"/>
              </a:spcBef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33"/>
              </a:spcBef>
              <a:spcAft>
                <a:spcPts val="133"/>
              </a:spcAft>
              <a:buFont typeface="Arial" panose="020B0604020202020204" pitchFamily="34" charset="0"/>
              <a:buNone/>
            </a:pPr>
            <a:endParaRPr lang="en-US" sz="2000" dirty="0">
              <a:solidFill>
                <a:schemeClr val="dk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9542" y="6351200"/>
            <a:ext cx="40132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Bias Vector (B) 	    Scale Factor Matrix </a:t>
            </a:r>
            <a:r>
              <a:rPr lang="en-US" sz="1467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(M)</a:t>
            </a:r>
            <a:endParaRPr lang="en-US" sz="1467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0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D156D4D8-7B3D-448C-A0C2-91B94A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67" y="470641"/>
            <a:ext cx="4458608" cy="1202350"/>
          </a:xfrm>
        </p:spPr>
        <p:txBody>
          <a:bodyPr/>
          <a:lstStyle/>
          <a:p>
            <a:r>
              <a:rPr lang="en-US" dirty="0"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en-US" dirty="0">
                <a:latin typeface="Corbel"/>
                <a:ea typeface="Corbel"/>
                <a:cs typeface="Corbel"/>
                <a:sym typeface="Corbel"/>
              </a:rPr>
            </a:br>
            <a:r>
              <a:rPr lang="en-US" dirty="0">
                <a:latin typeface="Corbel"/>
                <a:ea typeface="Corbel"/>
                <a:cs typeface="Corbel"/>
                <a:sym typeface="Corbel"/>
              </a:rPr>
              <a:t>IMU Proposed Methods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A16EC6-06AB-4CF1-8A9F-904F1456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3" y="2031201"/>
            <a:ext cx="4226024" cy="15028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Optimal estimation algorithm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Two step process (Predict &amp; Update)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Needs to be tuned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F67C2BA3-27A1-4274-A949-0AB5626765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39712" y="1623531"/>
            <a:ext cx="4197802" cy="407670"/>
          </a:xfrm>
        </p:spPr>
        <p:txBody>
          <a:bodyPr/>
          <a:lstStyle/>
          <a:p>
            <a:r>
              <a:rPr lang="en-US" b="1" spc="300" dirty="0">
                <a:latin typeface="Times New Roman"/>
                <a:ea typeface="Times New Roman"/>
                <a:cs typeface="Times New Roman"/>
                <a:sym typeface="Times New Roman"/>
              </a:rPr>
              <a:t>Kalman Filter:</a:t>
            </a:r>
            <a:endParaRPr lang="en-US" sz="1600" spc="3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A5719D2-76EB-420D-8ED2-8A43B71BE2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C2E478F-E849-4A8C-AF1F-CBCC78A7CBFA}" type="slidenum">
              <a:rPr lang="en-US" noProof="0" smtClean="0"/>
              <a:pPr/>
              <a:t>5</a:t>
            </a:fld>
            <a:endParaRPr lang="en-US" noProof="0"/>
          </a:p>
        </p:txBody>
      </p:sp>
      <p:pic>
        <p:nvPicPr>
          <p:cNvPr id="11" name="Google Shape;127;p19">
            <a:extLst>
              <a:ext uri="{FF2B5EF4-FFF2-40B4-BE49-F238E27FC236}">
                <a16:creationId xmlns="" xmlns:a16="http://schemas.microsoft.com/office/drawing/2014/main" id="{A88D15E8-2768-4C73-B776-2531DB87E8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79390" y="3731580"/>
            <a:ext cx="19939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p19">
            <a:extLst>
              <a:ext uri="{FF2B5EF4-FFF2-40B4-BE49-F238E27FC236}">
                <a16:creationId xmlns="" xmlns:a16="http://schemas.microsoft.com/office/drawing/2014/main" id="{076B15C4-54AE-40B6-9056-F80767A04E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712" y="4609089"/>
            <a:ext cx="6079357" cy="17915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9;p19">
            <a:extLst>
              <a:ext uri="{FF2B5EF4-FFF2-40B4-BE49-F238E27FC236}">
                <a16:creationId xmlns="" xmlns:a16="http://schemas.microsoft.com/office/drawing/2014/main" id="{94F8F31F-C3A2-4809-9E79-EFF8FB6AD2C4}"/>
              </a:ext>
            </a:extLst>
          </p:cNvPr>
          <p:cNvSpPr txBox="1"/>
          <p:nvPr/>
        </p:nvSpPr>
        <p:spPr>
          <a:xfrm>
            <a:off x="514780" y="3745207"/>
            <a:ext cx="3339200" cy="82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Covariance Identity Factors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0;p19">
            <a:extLst>
              <a:ext uri="{FF2B5EF4-FFF2-40B4-BE49-F238E27FC236}">
                <a16:creationId xmlns="" xmlns:a16="http://schemas.microsoft.com/office/drawing/2014/main" id="{9F73AA36-CA65-4EBA-BFC5-EC59A2F14171}"/>
              </a:ext>
            </a:extLst>
          </p:cNvPr>
          <p:cNvSpPr txBox="1"/>
          <p:nvPr/>
        </p:nvSpPr>
        <p:spPr>
          <a:xfrm>
            <a:off x="701965" y="6204558"/>
            <a:ext cx="60792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Covariance Matrix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23;p19">
            <a:extLst>
              <a:ext uri="{FF2B5EF4-FFF2-40B4-BE49-F238E27FC236}">
                <a16:creationId xmlns="" xmlns:a16="http://schemas.microsoft.com/office/drawing/2014/main" id="{DEEABFD4-D0FE-4BCE-8C24-C90E39CC0A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989" y="275991"/>
            <a:ext cx="36068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;p19">
            <a:extLst>
              <a:ext uri="{FF2B5EF4-FFF2-40B4-BE49-F238E27FC236}">
                <a16:creationId xmlns="" xmlns:a16="http://schemas.microsoft.com/office/drawing/2014/main" id="{E25A1791-079F-4792-AFB9-C74A8F24FF7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2389" y="3419483"/>
            <a:ext cx="3606800" cy="29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5;p19">
            <a:extLst>
              <a:ext uri="{FF2B5EF4-FFF2-40B4-BE49-F238E27FC236}">
                <a16:creationId xmlns="" xmlns:a16="http://schemas.microsoft.com/office/drawing/2014/main" id="{32CCE9F2-B3DD-4FC0-BEF1-4B54EE9F6ED6}"/>
              </a:ext>
            </a:extLst>
          </p:cNvPr>
          <p:cNvSpPr txBox="1"/>
          <p:nvPr/>
        </p:nvSpPr>
        <p:spPr>
          <a:xfrm>
            <a:off x="7205989" y="2975717"/>
            <a:ext cx="35432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EKF: With flipud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6;p19">
            <a:extLst>
              <a:ext uri="{FF2B5EF4-FFF2-40B4-BE49-F238E27FC236}">
                <a16:creationId xmlns="" xmlns:a16="http://schemas.microsoft.com/office/drawing/2014/main" id="{39B0F371-D10E-4363-B3D8-34C23E6B5D65}"/>
              </a:ext>
            </a:extLst>
          </p:cNvPr>
          <p:cNvSpPr txBox="1"/>
          <p:nvPr/>
        </p:nvSpPr>
        <p:spPr>
          <a:xfrm>
            <a:off x="7393617" y="6223492"/>
            <a:ext cx="35432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EKF: Without flipud</a:t>
            </a:r>
            <a:endParaRPr sz="24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ED2DC372-F50D-4241-956F-88217652F9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b="5621"/>
          <a:stretch/>
        </p:blipFill>
        <p:spPr>
          <a:xfrm>
            <a:off x="-1" y="-4174"/>
            <a:ext cx="12191999" cy="6862174"/>
          </a:xfr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01DF86-6B00-49D3-9EFB-456055F798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51A06BE-4DC9-42C3-9272-4EF3E833D5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42A4A83C-0C6B-4A7C-B582-33988B027F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568F216-4DE5-421A-A222-041B654BB8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C2EEB1E-E5B2-44FA-8D26-4D510438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2507633"/>
            <a:ext cx="4351911" cy="1769608"/>
          </a:xfrm>
        </p:spPr>
        <p:txBody>
          <a:bodyPr>
            <a:normAutofit/>
          </a:bodyPr>
          <a:lstStyle/>
          <a:p>
            <a:r>
              <a:rPr lang="en-US" dirty="0"/>
              <a:t>Lidar and </a:t>
            </a:r>
            <a:r>
              <a:rPr lang="en-US" dirty="0" err="1"/>
              <a:t>gps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2F2E0D99-FB22-4130-AAF1-73D2822A328F}"/>
              </a:ext>
            </a:extLst>
          </p:cNvPr>
          <p:cNvSpPr txBox="1">
            <a:spLocks/>
          </p:cNvSpPr>
          <p:nvPr/>
        </p:nvSpPr>
        <p:spPr>
          <a:xfrm>
            <a:off x="4506095" y="4127455"/>
            <a:ext cx="4351912" cy="11173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pc="300" dirty="0"/>
          </a:p>
        </p:txBody>
      </p:sp>
      <p:sp>
        <p:nvSpPr>
          <p:cNvPr id="17" name="Rectangle: Single Corner Snipped 16" descr="Footer accent box">
            <a:extLst>
              <a:ext uri="{FF2B5EF4-FFF2-40B4-BE49-F238E27FC236}">
                <a16:creationId xmlns="" xmlns:a16="http://schemas.microsoft.com/office/drawing/2014/main" id="{D3377F02-85FB-4FAC-AC31-CF6E323FFE3E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9B86A7AA-7991-4038-A5AB-6D5D751095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16842E6A-30EE-471F-9CE2-E4CF7AA5B9E2}"/>
              </a:ext>
            </a:extLst>
          </p:cNvPr>
          <p:cNvSpPr txBox="1">
            <a:spLocks/>
          </p:cNvSpPr>
          <p:nvPr/>
        </p:nvSpPr>
        <p:spPr>
          <a:xfrm>
            <a:off x="4582295" y="3781795"/>
            <a:ext cx="4351912" cy="11173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300" dirty="0"/>
              <a:t>Instantaneous location and altitude</a:t>
            </a:r>
          </a:p>
        </p:txBody>
      </p:sp>
    </p:spTree>
    <p:extLst>
      <p:ext uri="{BB962C8B-B14F-4D97-AF65-F5344CB8AC3E}">
        <p14:creationId xmlns:p14="http://schemas.microsoft.com/office/powerpoint/2010/main" val="4182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5ADE35-2902-450E-B622-B7798C0C3E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4F4FBC48-01D1-4F8D-9271-56770556E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468274"/>
            <a:ext cx="4101084" cy="4684876"/>
          </a:xfrm>
        </p:spPr>
        <p:txBody>
          <a:bodyPr>
            <a:normAutofit/>
          </a:bodyPr>
          <a:lstStyle/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Light Detection and Ranging uses measured wavelength of reflected light to calculate distance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SF11/C (Current LiDAR):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Error bellow 3.5% for all tests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Results within desired parameters of 6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Read rate of 20Hz permits integration with GPS provided altitude measurements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="" xmlns:a16="http://schemas.microsoft.com/office/drawing/2014/main" id="{D06E641F-13D9-4F64-B3D9-57A79F50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87829"/>
            <a:ext cx="4101084" cy="687786"/>
          </a:xfrm>
        </p:spPr>
        <p:txBody>
          <a:bodyPr/>
          <a:lstStyle/>
          <a:p>
            <a:r>
              <a:rPr lang="en-US" dirty="0"/>
              <a:t>LiDAR Completed</a:t>
            </a:r>
          </a:p>
        </p:txBody>
      </p:sp>
      <p:pic>
        <p:nvPicPr>
          <p:cNvPr id="13" name="Picture 3" descr="https://upload.wikimedia.org/wikipedia/commons/thumb/c/c0/LIDAR-scanned-SICK-LMS-animation.gif/330px-LIDAR-scanned-SICK-LMS-animation.gif">
            <a:hlinkClick r:id="rId2"/>
            <a:extLst>
              <a:ext uri="{FF2B5EF4-FFF2-40B4-BE49-F238E27FC236}">
                <a16:creationId xmlns="" xmlns:a16="http://schemas.microsoft.com/office/drawing/2014/main" id="{13C3479D-525E-4479-9BDB-BE19CF6E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480" y="2556725"/>
            <a:ext cx="1501039" cy="32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4062D9D-FD09-4042-A514-199926DDE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72"/>
          <a:stretch/>
        </p:blipFill>
        <p:spPr>
          <a:xfrm>
            <a:off x="5931164" y="4183988"/>
            <a:ext cx="2040673" cy="14978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1A2CDA1-86FE-43E2-8294-F6FDB8A31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463" y="2674012"/>
            <a:ext cx="2076392" cy="1449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CDDEC7B-28BA-41B6-892C-D4A65AA1F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452" t="71007" r="14923" b="6078"/>
          <a:stretch/>
        </p:blipFill>
        <p:spPr>
          <a:xfrm>
            <a:off x="8019462" y="4168659"/>
            <a:ext cx="2040674" cy="1513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DD4B71-C758-479C-905C-04508BBC84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511" r="35456"/>
          <a:stretch/>
        </p:blipFill>
        <p:spPr>
          <a:xfrm>
            <a:off x="5966884" y="2674012"/>
            <a:ext cx="2004954" cy="1449537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3978C5FE-B720-425E-B81F-16DFA6F30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447"/>
            <a:ext cx="5326062" cy="199222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2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5E8ADACF-ED6E-4C93-A943-1FC57CF7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44" y="598315"/>
            <a:ext cx="3999366" cy="1124404"/>
          </a:xfrm>
        </p:spPr>
        <p:txBody>
          <a:bodyPr/>
          <a:lstStyle/>
          <a:p>
            <a:r>
              <a:rPr lang="en-US" sz="3200" dirty="0"/>
              <a:t>Global positioning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1A6CBD9-F465-4505-8C7C-5BF3A69485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="" xmlns:a16="http://schemas.microsoft.com/office/drawing/2014/main" id="{148C721E-1454-4112-A76A-BD33EE81F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117" y="2037379"/>
            <a:ext cx="3713693" cy="3069278"/>
          </a:xfrm>
        </p:spPr>
        <p:txBody>
          <a:bodyPr/>
          <a:lstStyle/>
          <a:p>
            <a:r>
              <a:rPr lang="en-US" sz="1700" dirty="0"/>
              <a:t>The </a:t>
            </a:r>
            <a:r>
              <a:rPr lang="en-US" sz="1700" dirty="0" err="1"/>
              <a:t>BerryGPS</a:t>
            </a:r>
            <a:r>
              <a:rPr lang="en-US" sz="1700" dirty="0"/>
              <a:t> IMU V3 has been fully implemented into the Raspberry Pi, allowing verification and validation of:</a:t>
            </a:r>
          </a:p>
          <a:p>
            <a:pPr marL="800100" lvl="1" indent="-342900"/>
            <a:r>
              <a:rPr lang="en-US" sz="1700" dirty="0"/>
              <a:t>The Pi’s ability to interface with GPS</a:t>
            </a:r>
          </a:p>
          <a:p>
            <a:pPr marL="800100" lvl="1" indent="-342900"/>
            <a:r>
              <a:rPr lang="en-US" sz="1700" dirty="0"/>
              <a:t>The GPS ability to obtain a location fix </a:t>
            </a:r>
          </a:p>
          <a:p>
            <a:pPr marL="800100" lvl="1" indent="-342900"/>
            <a:r>
              <a:rPr lang="en-US" sz="1700" dirty="0"/>
              <a:t>The Pi’s ability to read and convert NMEA data</a:t>
            </a:r>
          </a:p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C2D8E6A-3228-40D2-A175-A280BC02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26" y="248352"/>
            <a:ext cx="3713012" cy="2489902"/>
          </a:xfrm>
          <a:prstGeom prst="rect">
            <a:avLst/>
          </a:prstGeom>
        </p:spPr>
      </p:pic>
      <p:pic>
        <p:nvPicPr>
          <p:cNvPr id="24" name="Picture 23" descr="A circuit board&#10;&#10;Description automatically generated">
            <a:extLst>
              <a:ext uri="{FF2B5EF4-FFF2-40B4-BE49-F238E27FC236}">
                <a16:creationId xmlns="" xmlns:a16="http://schemas.microsoft.com/office/drawing/2014/main" id="{18E1A76F-CE5D-4761-AD78-60A9111D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2422" y="3685392"/>
            <a:ext cx="2866323" cy="2982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6598C0E-9737-41E8-8647-39D63C6B1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53" y="2139900"/>
            <a:ext cx="4117930" cy="257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31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ED2DC372-F50D-4241-956F-88217652F9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547"/>
          <a:stretch/>
        </p:blipFill>
        <p:spPr>
          <a:xfrm>
            <a:off x="0" y="0"/>
            <a:ext cx="12192001" cy="6858000"/>
          </a:xfr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01DF86-6B00-49D3-9EFB-456055F798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flipH="1" flipV="1">
            <a:off x="3581400" y="451189"/>
            <a:ext cx="5276606" cy="5768636"/>
            <a:chOff x="883522" y="408327"/>
            <a:chExt cx="5276606" cy="576863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51A06BE-4DC9-42C3-9272-4EF3E833D5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08217" y="1403690"/>
              <a:ext cx="4351911" cy="4773273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="" xmlns:a16="http://schemas.microsoft.com/office/drawing/2014/main" id="{42A4A83C-0C6B-4A7C-B582-33988B027F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9938" y="1088572"/>
              <a:ext cx="4572000" cy="4572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568F216-4DE5-421A-A222-041B654BB8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83522" y="408327"/>
              <a:ext cx="4351911" cy="4773273"/>
            </a:xfrm>
            <a:prstGeom prst="rect">
              <a:avLst/>
            </a:prstGeom>
            <a:solidFill>
              <a:srgbClr val="2F3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9C2EEB1E-E5B2-44FA-8D26-4D510438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5" y="2507633"/>
            <a:ext cx="4351911" cy="1769608"/>
          </a:xfrm>
        </p:spPr>
        <p:txBody>
          <a:bodyPr>
            <a:normAutofit/>
          </a:bodyPr>
          <a:lstStyle/>
          <a:p>
            <a:r>
              <a:rPr lang="en-US" dirty="0"/>
              <a:t>Visual Odometry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2F2E0D99-FB22-4130-AAF1-73D2822A328F}"/>
              </a:ext>
            </a:extLst>
          </p:cNvPr>
          <p:cNvSpPr txBox="1">
            <a:spLocks/>
          </p:cNvSpPr>
          <p:nvPr/>
        </p:nvSpPr>
        <p:spPr>
          <a:xfrm>
            <a:off x="4506095" y="4127455"/>
            <a:ext cx="4351912" cy="111736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300" dirty="0"/>
              <a:t>Visual identification of custom markers and landing assistance.</a:t>
            </a:r>
          </a:p>
        </p:txBody>
      </p:sp>
      <p:sp>
        <p:nvSpPr>
          <p:cNvPr id="17" name="Rectangle: Single Corner Snipped 16" descr="Footer accent box">
            <a:extLst>
              <a:ext uri="{FF2B5EF4-FFF2-40B4-BE49-F238E27FC236}">
                <a16:creationId xmlns="" xmlns:a16="http://schemas.microsoft.com/office/drawing/2014/main" id="{D3377F02-85FB-4FAC-AC31-CF6E323FFE3E}"/>
              </a:ext>
            </a:extLst>
          </p:cNvPr>
          <p:cNvSpPr/>
          <p:nvPr/>
        </p:nvSpPr>
        <p:spPr>
          <a:xfrm flipH="1">
            <a:off x="11549269" y="6356350"/>
            <a:ext cx="642731" cy="501650"/>
          </a:xfrm>
          <a:prstGeom prst="snip1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50000">
                <a:srgbClr val="05EE55">
                  <a:alpha val="70000"/>
                </a:srgbClr>
              </a:gs>
              <a:gs pos="100000">
                <a:srgbClr val="C0F4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9B86A7AA-7991-4038-A5AB-6D5D751095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49268" y="6413649"/>
            <a:ext cx="642731" cy="407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F400"/>
      </a:accent1>
      <a:accent2>
        <a:srgbClr val="05D74D"/>
      </a:accent2>
      <a:accent3>
        <a:srgbClr val="2F3342"/>
      </a:accent3>
      <a:accent4>
        <a:srgbClr val="038B30"/>
      </a:accent4>
      <a:accent5>
        <a:srgbClr val="05EE55"/>
      </a:accent5>
      <a:accent6>
        <a:srgbClr val="70AD47"/>
      </a:accent6>
      <a:hlink>
        <a:srgbClr val="05D74D"/>
      </a:hlink>
      <a:folHlink>
        <a:srgbClr val="C0F400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357351_Dark modernist presentation_mlw -v2" id="{02C8D846-7DC8-4EFF-94D8-823DF779E3A7}" vid="{402D83F6-A512-43E7-B905-390BB489C0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834546-CF5A-40F0-B105-33C88EC05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1340EA-4D3D-470F-B5D6-C0F623079401}">
  <ds:schemaRefs>
    <ds:schemaRef ds:uri="16c05727-aa75-4e4a-9b5f-8a80a1165891"/>
    <ds:schemaRef ds:uri="http://www.w3.org/XML/1998/namespace"/>
    <ds:schemaRef ds:uri="71af3243-3dd4-4a8d-8c0d-dd76da1f02a5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6A0F1FB-B1B3-48EC-BFEE-FC0094A34C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tf34357351 (1)</Template>
  <TotalTime>0</TotalTime>
  <Words>772</Words>
  <Application>Microsoft Office PowerPoint</Application>
  <PresentationFormat>Widescreen</PresentationFormat>
  <Paragraphs>136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 Antiqua</vt:lpstr>
      <vt:lpstr>Calibri</vt:lpstr>
      <vt:lpstr>Corbel</vt:lpstr>
      <vt:lpstr>Times New Roman</vt:lpstr>
      <vt:lpstr>Office Theme</vt:lpstr>
      <vt:lpstr>VTOL UAS Operating in GPS Denied Environment</vt:lpstr>
      <vt:lpstr>Inertial measurement unit</vt:lpstr>
      <vt:lpstr>IMU Completed</vt:lpstr>
      <vt:lpstr>IMU Current Status</vt:lpstr>
      <vt:lpstr> IMU Proposed Methods </vt:lpstr>
      <vt:lpstr>Lidar and gps</vt:lpstr>
      <vt:lpstr>LiDAR Completed</vt:lpstr>
      <vt:lpstr>Global positioning system</vt:lpstr>
      <vt:lpstr>Visual Odometry</vt:lpstr>
      <vt:lpstr>Open CV, ArUco, Camera Calibration </vt:lpstr>
      <vt:lpstr>Executing Marker Detection Script with Pixhawk </vt:lpstr>
      <vt:lpstr>Title</vt:lpstr>
      <vt:lpstr>Systems Integration Completed </vt:lpstr>
      <vt:lpstr>Systems Integration Proposed Methods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2019-12-04T02:05:18Z</dcterms:created>
  <dcterms:modified xsi:type="dcterms:W3CDTF">2019-12-04T20:37:09Z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